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4.xml" ContentType="application/vnd.openxmlformats-officedocument.themeOverride+xml"/>
  <Override PartName="/ppt/charts/chart5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5.xml" ContentType="application/vnd.openxmlformats-officedocument.themeOverride+xml"/>
  <Override PartName="/ppt/charts/chart6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theme/themeOverride6.xml" ContentType="application/vnd.openxmlformats-officedocument.themeOverride+xml"/>
  <Override PartName="/ppt/charts/chart7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7.xml" ContentType="application/vnd.openxmlformats-officedocument.themeOverride+xml"/>
  <Override PartName="/ppt/charts/chart8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8.xml" ContentType="application/vnd.openxmlformats-officedocument.themeOverride+xml"/>
  <Override PartName="/ppt/charts/chart9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theme/themeOverride9.xml" ContentType="application/vnd.openxmlformats-officedocument.themeOverride+xml"/>
  <Override PartName="/ppt/charts/chart10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10.xml" ContentType="application/vnd.openxmlformats-officedocument.themeOverride+xml"/>
  <Override PartName="/ppt/charts/chart11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11.xml" ContentType="application/vnd.openxmlformats-officedocument.themeOverride+xml"/>
  <Override PartName="/ppt/charts/chart12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56" r:id="rId4"/>
    <p:sldMasterId id="2147483659" r:id="rId5"/>
  </p:sldMasterIdLst>
  <p:notesMasterIdLst>
    <p:notesMasterId r:id="rId24"/>
  </p:notesMasterIdLst>
  <p:sldIdLst>
    <p:sldId id="256" r:id="rId6"/>
    <p:sldId id="313" r:id="rId7"/>
    <p:sldId id="319" r:id="rId8"/>
    <p:sldId id="305" r:id="rId9"/>
    <p:sldId id="259" r:id="rId10"/>
    <p:sldId id="306" r:id="rId11"/>
    <p:sldId id="312" r:id="rId12"/>
    <p:sldId id="269" r:id="rId13"/>
    <p:sldId id="314" r:id="rId14"/>
    <p:sldId id="308" r:id="rId15"/>
    <p:sldId id="315" r:id="rId16"/>
    <p:sldId id="309" r:id="rId17"/>
    <p:sldId id="316" r:id="rId18"/>
    <p:sldId id="311" r:id="rId19"/>
    <p:sldId id="317" r:id="rId20"/>
    <p:sldId id="321" r:id="rId21"/>
    <p:sldId id="320" r:id="rId22"/>
    <p:sldId id="298" r:id="rId23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 Medium"/>
        <a:ea typeface="Helvetica Neue Medium"/>
        <a:cs typeface="Helvetica Neue Medium"/>
        <a:sym typeface="Helvetica Neue Medium"/>
      </a:defRPr>
    </a:lvl9pPr>
  </p:defaultTextStyle>
  <p:extLst>
    <p:ext uri="{EFAFB233-063F-42B5-8137-9DF3F51BA10A}">
      <p15:sldGuideLst xmlns:p15="http://schemas.microsoft.com/office/powerpoint/2012/main">
        <p15:guide id="1" pos="7680" userDrawn="1">
          <p15:clr>
            <a:srgbClr val="A4A3A4"/>
          </p15:clr>
        </p15:guide>
        <p15:guide id="2" pos="7780" userDrawn="1">
          <p15:clr>
            <a:srgbClr val="A4A3A4"/>
          </p15:clr>
        </p15:guide>
        <p15:guide id="3" orient="horz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BBBB"/>
    <a:srgbClr val="0074C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DFFF"/>
          </a:solidFill>
        </a:fill>
      </a:tcStyle>
    </a:wholeTbl>
    <a:band2H>
      <a:tcTxStyle/>
      <a:tcStyle>
        <a:tcBdr/>
        <a:fill>
          <a:solidFill>
            <a:srgbClr val="E6F0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1F0CC"/>
          </a:solidFill>
        </a:fill>
      </a:tcStyle>
    </a:wholeTbl>
    <a:band2H>
      <a:tcTxStyle/>
      <a:tcStyle>
        <a:tcBdr/>
        <a:fill>
          <a:solidFill>
            <a:srgbClr val="EAF8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9D1E1"/>
          </a:solidFill>
        </a:fill>
      </a:tcStyle>
    </a:wholeTbl>
    <a:band2H>
      <a:tcTxStyle/>
      <a:tcStyle>
        <a:tcBdr/>
        <a:fill>
          <a:solidFill>
            <a:srgbClr val="FCE9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75"/>
    <p:restoredTop sz="94607"/>
  </p:normalViewPr>
  <p:slideViewPr>
    <p:cSldViewPr snapToGrid="0" snapToObjects="1">
      <p:cViewPr varScale="1">
        <p:scale>
          <a:sx n="34" d="100"/>
          <a:sy n="34" d="100"/>
        </p:scale>
        <p:origin x="684" y="60"/>
      </p:cViewPr>
      <p:guideLst>
        <p:guide pos="7680"/>
        <p:guide pos="7780"/>
        <p:guide orient="horz" pos="43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YER ALEXANDRA STEPHANIE" userId="08a6a68f-9996-4cc8-81f5-df75a92940b8" providerId="ADAL" clId="{2D45666F-95B4-F545-98DC-34D00793E734}"/>
    <pc:docChg chg="addSld modSld">
      <pc:chgData name="BOYER ALEXANDRA STEPHANIE" userId="08a6a68f-9996-4cc8-81f5-df75a92940b8" providerId="ADAL" clId="{2D45666F-95B4-F545-98DC-34D00793E734}" dt="2020-09-28T18:30:01.569" v="311" actId="20577"/>
      <pc:docMkLst>
        <pc:docMk/>
      </pc:docMkLst>
      <pc:sldChg chg="modSp mod">
        <pc:chgData name="BOYER ALEXANDRA STEPHANIE" userId="08a6a68f-9996-4cc8-81f5-df75a92940b8" providerId="ADAL" clId="{2D45666F-95B4-F545-98DC-34D00793E734}" dt="2020-09-28T17:53:31.156" v="32" actId="20577"/>
        <pc:sldMkLst>
          <pc:docMk/>
          <pc:sldMk cId="3316700607" sldId="307"/>
        </pc:sldMkLst>
        <pc:spChg chg="mod">
          <ac:chgData name="BOYER ALEXANDRA STEPHANIE" userId="08a6a68f-9996-4cc8-81f5-df75a92940b8" providerId="ADAL" clId="{2D45666F-95B4-F545-98DC-34D00793E734}" dt="2020-09-28T17:53:31.156" v="32" actId="20577"/>
          <ac:spMkLst>
            <pc:docMk/>
            <pc:sldMk cId="3316700607" sldId="307"/>
            <ac:spMk id="34" creationId="{20643587-F29A-4F55-81F2-9593521AF30C}"/>
          </ac:spMkLst>
        </pc:spChg>
      </pc:sldChg>
      <pc:sldChg chg="modSp mod">
        <pc:chgData name="BOYER ALEXANDRA STEPHANIE" userId="08a6a68f-9996-4cc8-81f5-df75a92940b8" providerId="ADAL" clId="{2D45666F-95B4-F545-98DC-34D00793E734}" dt="2020-09-28T17:59:46.708" v="49" actId="255"/>
        <pc:sldMkLst>
          <pc:docMk/>
          <pc:sldMk cId="3543487172" sldId="318"/>
        </pc:sldMkLst>
        <pc:spChg chg="mod">
          <ac:chgData name="BOYER ALEXANDRA STEPHANIE" userId="08a6a68f-9996-4cc8-81f5-df75a92940b8" providerId="ADAL" clId="{2D45666F-95B4-F545-98DC-34D00793E734}" dt="2020-09-28T17:59:46.708" v="49" actId="255"/>
          <ac:spMkLst>
            <pc:docMk/>
            <pc:sldMk cId="3543487172" sldId="318"/>
            <ac:spMk id="34" creationId="{20643587-F29A-4F55-81F2-9593521AF30C}"/>
          </ac:spMkLst>
        </pc:spChg>
      </pc:sldChg>
      <pc:sldChg chg="modSp add mod">
        <pc:chgData name="BOYER ALEXANDRA STEPHANIE" userId="08a6a68f-9996-4cc8-81f5-df75a92940b8" providerId="ADAL" clId="{2D45666F-95B4-F545-98DC-34D00793E734}" dt="2020-09-28T18:30:01.569" v="311" actId="20577"/>
        <pc:sldMkLst>
          <pc:docMk/>
          <pc:sldMk cId="3941346152" sldId="320"/>
        </pc:sldMkLst>
        <pc:spChg chg="mod">
          <ac:chgData name="BOYER ALEXANDRA STEPHANIE" userId="08a6a68f-9996-4cc8-81f5-df75a92940b8" providerId="ADAL" clId="{2D45666F-95B4-F545-98DC-34D00793E734}" dt="2020-09-28T17:59:01.330" v="42" actId="20577"/>
          <ac:spMkLst>
            <pc:docMk/>
            <pc:sldMk cId="3941346152" sldId="320"/>
            <ac:spMk id="6" creationId="{00000000-0000-0000-0000-000000000000}"/>
          </ac:spMkLst>
        </pc:spChg>
        <pc:spChg chg="mod">
          <ac:chgData name="BOYER ALEXANDRA STEPHANIE" userId="08a6a68f-9996-4cc8-81f5-df75a92940b8" providerId="ADAL" clId="{2D45666F-95B4-F545-98DC-34D00793E734}" dt="2020-09-28T18:30:01.569" v="311" actId="20577"/>
          <ac:spMkLst>
            <pc:docMk/>
            <pc:sldMk cId="3941346152" sldId="320"/>
            <ac:spMk id="34" creationId="{20643587-F29A-4F55-81F2-9593521AF30C}"/>
          </ac:spMkLst>
        </pc:sp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Hoja_de_c_lculo_de_Microsoft_Excel.xlsx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Hoja_de_c_lculo_de_Microsoft_Excel9.xlsx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Hoja_de_c_lculo_de_Microsoft_Excel10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11.xml"/><Relationship Id="rId1" Type="http://schemas.microsoft.com/office/2011/relationships/chartStyle" Target="style11.xml"/><Relationship Id="rId4" Type="http://schemas.openxmlformats.org/officeDocument/2006/relationships/package" Target="../embeddings/Hoja_de_c_lculo_de_Microsoft_Excel1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package" Target="../embeddings/Hoja_de_c_lculo_de_Microsoft_Excel1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4.xlsx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package" Target="../embeddings/Hoja_de_c_lculo_de_Microsoft_Excel5.xlsx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6.xlsx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Hoja_de_c_lculo_de_Microsoft_Excel7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8.xml"/><Relationship Id="rId1" Type="http://schemas.microsoft.com/office/2011/relationships/chartStyle" Target="style8.xml"/><Relationship Id="rId4" Type="http://schemas.openxmlformats.org/officeDocument/2006/relationships/package" Target="../embeddings/Hoja_de_c_lculo_de_Microsoft_Excel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42123117017682"/>
          <c:y val="7.407407407407407E-2"/>
          <c:w val="0.81253904822741252"/>
          <c:h val="0.8416746864975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Total!$O$3</c:f>
              <c:strCache>
                <c:ptCount val="1"/>
                <c:pt idx="0">
                  <c:v>media_seccion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1F5-4EC7-84D4-B64A2B2A989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1F5-4EC7-84D4-B64A2B2A989C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1F5-4EC7-84D4-B64A2B2A989C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1F5-4EC7-84D4-B64A2B2A989C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1F5-4EC7-84D4-B64A2B2A989C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1F5-4EC7-84D4-B64A2B2A989C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1F5-4EC7-84D4-B64A2B2A989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Total!$N$4:$N$7</c:f>
              <c:strCache>
                <c:ptCount val="4"/>
                <c:pt idx="0">
                  <c:v>DGGMA</c:v>
                </c:pt>
                <c:pt idx="1">
                  <c:v>DGEE</c:v>
                </c:pt>
                <c:pt idx="2">
                  <c:v>DGEGSPJ</c:v>
                </c:pt>
                <c:pt idx="3">
                  <c:v>DGES</c:v>
                </c:pt>
              </c:strCache>
            </c:strRef>
          </c:cat>
          <c:val>
            <c:numRef>
              <c:f>Total!$O$4:$O$7</c:f>
              <c:numCache>
                <c:formatCode>0.00</c:formatCode>
                <c:ptCount val="4"/>
                <c:pt idx="0">
                  <c:v>2.5531060606060603</c:v>
                </c:pt>
                <c:pt idx="1">
                  <c:v>2.8875000000000002</c:v>
                </c:pt>
                <c:pt idx="2">
                  <c:v>2.9232954545454546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1F5-4EC7-84D4-B64A2B2A989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6437944"/>
        <c:axId val="436437616"/>
      </c:barChart>
      <c:catAx>
        <c:axId val="436437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437616"/>
        <c:crosses val="autoZero"/>
        <c:auto val="1"/>
        <c:lblAlgn val="ctr"/>
        <c:lblOffset val="100"/>
        <c:noMultiLvlLbl val="0"/>
      </c:catAx>
      <c:valAx>
        <c:axId val="436437616"/>
        <c:scaling>
          <c:orientation val="minMax"/>
          <c:max val="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43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/>
      </a:pPr>
      <a:endParaRPr lang="es-MX"/>
    </a:p>
  </c:txPr>
  <c:externalData r:id="rId4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120286458333335"/>
          <c:y val="7.407407407407407E-2"/>
          <c:w val="0.80997760416666664"/>
          <c:h val="0.8416746864975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'Apartado 3'!$D$3</c:f>
              <c:strCache>
                <c:ptCount val="1"/>
                <c:pt idx="0">
                  <c:v>media_secc3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686-4CD8-A0D4-92CE7A78EC4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686-4CD8-A0D4-92CE7A78EC4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686-4CD8-A0D4-92CE7A78EC4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686-4CD8-A0D4-92CE7A78EC4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686-4CD8-A0D4-92CE7A78EC4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4686-4CD8-A0D4-92CE7A78EC4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4686-4CD8-A0D4-92CE7A78EC4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4686-4CD8-A0D4-92CE7A78EC4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4686-4CD8-A0D4-92CE7A78EC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'Apartado 3'!$C$4:$C$14</c:f>
              <c:strCache>
                <c:ptCount val="11"/>
                <c:pt idx="0">
                  <c:v>Centro</c:v>
                </c:pt>
                <c:pt idx="1">
                  <c:v>Noroeste</c:v>
                </c:pt>
                <c:pt idx="2">
                  <c:v>Norte</c:v>
                </c:pt>
                <c:pt idx="3">
                  <c:v>Occidente</c:v>
                </c:pt>
                <c:pt idx="4">
                  <c:v>Nacional</c:v>
                </c:pt>
                <c:pt idx="5">
                  <c:v>Sur</c:v>
                </c:pt>
                <c:pt idx="6">
                  <c:v>Noreste</c:v>
                </c:pt>
                <c:pt idx="7">
                  <c:v>Centro Norte</c:v>
                </c:pt>
                <c:pt idx="8">
                  <c:v>Centro Sur</c:v>
                </c:pt>
                <c:pt idx="9">
                  <c:v>Sureste</c:v>
                </c:pt>
                <c:pt idx="10">
                  <c:v>Oriente</c:v>
                </c:pt>
              </c:strCache>
            </c:strRef>
          </c:cat>
          <c:val>
            <c:numRef>
              <c:f>'Apartado 3'!$D$4:$D$14</c:f>
              <c:numCache>
                <c:formatCode>0.00</c:formatCode>
                <c:ptCount val="11"/>
                <c:pt idx="0">
                  <c:v>1.85</c:v>
                </c:pt>
                <c:pt idx="1">
                  <c:v>1.94</c:v>
                </c:pt>
                <c:pt idx="2">
                  <c:v>1.95</c:v>
                </c:pt>
                <c:pt idx="3">
                  <c:v>2.0750000000000002</c:v>
                </c:pt>
                <c:pt idx="4">
                  <c:v>2.1936170212766002</c:v>
                </c:pt>
                <c:pt idx="5">
                  <c:v>2.2000000000000002</c:v>
                </c:pt>
                <c:pt idx="6">
                  <c:v>2.2200000000000002</c:v>
                </c:pt>
                <c:pt idx="7">
                  <c:v>2.2599999999999998</c:v>
                </c:pt>
                <c:pt idx="8">
                  <c:v>2.2799999999999998</c:v>
                </c:pt>
                <c:pt idx="9">
                  <c:v>2.43333333333333</c:v>
                </c:pt>
                <c:pt idx="10">
                  <c:v>2.4666666666666699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4686-4CD8-A0D4-92CE7A78EC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6437944"/>
        <c:axId val="436437616"/>
      </c:barChart>
      <c:catAx>
        <c:axId val="436437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437616"/>
        <c:crosses val="autoZero"/>
        <c:auto val="1"/>
        <c:lblAlgn val="ctr"/>
        <c:lblOffset val="100"/>
        <c:noMultiLvlLbl val="0"/>
      </c:catAx>
      <c:valAx>
        <c:axId val="436437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43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 sz="2000" baseline="0"/>
      </a:pPr>
      <a:endParaRPr lang="es-MX"/>
    </a:p>
  </c:txPr>
  <c:externalData r:id="rId4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58638649937531"/>
          <c:y val="7.407407407407407E-2"/>
          <c:w val="0.81900987536960734"/>
          <c:h val="0.8416746864975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'Apartado 4'!$O$3</c:f>
              <c:strCache>
                <c:ptCount val="1"/>
                <c:pt idx="0">
                  <c:v>media_secc4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1A18-4BF3-A4C4-B1E6290C017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1A18-4BF3-A4C4-B1E6290C017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1A18-4BF3-A4C4-B1E6290C0172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1A18-4BF3-A4C4-B1E6290C0172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1A18-4BF3-A4C4-B1E6290C0172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1A18-4BF3-A4C4-B1E6290C0172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1A18-4BF3-A4C4-B1E6290C0172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1A18-4BF3-A4C4-B1E6290C017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'Apartado 4'!$N$4:$N$7</c:f>
              <c:strCache>
                <c:ptCount val="4"/>
                <c:pt idx="0">
                  <c:v>DGGMA</c:v>
                </c:pt>
                <c:pt idx="1">
                  <c:v>DGES</c:v>
                </c:pt>
                <c:pt idx="2">
                  <c:v>DGEGSPJ</c:v>
                </c:pt>
                <c:pt idx="3">
                  <c:v>DGEE</c:v>
                </c:pt>
              </c:strCache>
            </c:strRef>
          </c:cat>
          <c:val>
            <c:numRef>
              <c:f>'Apartado 4'!$O$4:$O$7</c:f>
              <c:numCache>
                <c:formatCode>0.00</c:formatCode>
                <c:ptCount val="4"/>
                <c:pt idx="0">
                  <c:v>2.7333333333333329</c:v>
                </c:pt>
                <c:pt idx="1">
                  <c:v>3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1A18-4BF3-A4C4-B1E6290C01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6437944"/>
        <c:axId val="436437616"/>
      </c:barChart>
      <c:catAx>
        <c:axId val="436437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437616"/>
        <c:crosses val="autoZero"/>
        <c:auto val="1"/>
        <c:lblAlgn val="ctr"/>
        <c:lblOffset val="100"/>
        <c:noMultiLvlLbl val="0"/>
      </c:catAx>
      <c:valAx>
        <c:axId val="436437616"/>
        <c:scaling>
          <c:orientation val="minMax"/>
          <c:max val="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43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 sz="2000" baseline="0"/>
      </a:pPr>
      <a:endParaRPr lang="es-MX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899800347222222"/>
          <c:y val="7.407407407407407E-2"/>
          <c:w val="0.81218246527777782"/>
          <c:h val="0.8416746864975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'Apartado 4'!$D$3</c:f>
              <c:strCache>
                <c:ptCount val="1"/>
                <c:pt idx="0">
                  <c:v>media_secc4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0FF-4660-86ED-9D788982566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0FF-4660-86ED-9D788982566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0FF-4660-86ED-9D788982566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0FF-4660-86ED-9D7889825664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0FF-4660-86ED-9D7889825664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0FF-4660-86ED-9D788982566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0FF-4660-86ED-9D788982566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0FF-4660-86ED-9D788982566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B0FF-4660-86ED-9D788982566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'Apartado 4'!$C$4:$C$14</c:f>
              <c:strCache>
                <c:ptCount val="11"/>
                <c:pt idx="0">
                  <c:v>Occidente</c:v>
                </c:pt>
                <c:pt idx="1">
                  <c:v>Centro Sur</c:v>
                </c:pt>
                <c:pt idx="2">
                  <c:v>Centro</c:v>
                </c:pt>
                <c:pt idx="3">
                  <c:v>Noroeste</c:v>
                </c:pt>
                <c:pt idx="4">
                  <c:v>Norte</c:v>
                </c:pt>
                <c:pt idx="5">
                  <c:v>Nacional</c:v>
                </c:pt>
                <c:pt idx="6">
                  <c:v>Sur</c:v>
                </c:pt>
                <c:pt idx="7">
                  <c:v>Oriente</c:v>
                </c:pt>
                <c:pt idx="8">
                  <c:v>Centro Norte</c:v>
                </c:pt>
                <c:pt idx="9">
                  <c:v>Noreste</c:v>
                </c:pt>
                <c:pt idx="10">
                  <c:v>Sureste</c:v>
                </c:pt>
              </c:strCache>
            </c:strRef>
          </c:cat>
          <c:val>
            <c:numRef>
              <c:f>'Apartado 4'!$D$4:$D$14</c:f>
              <c:numCache>
                <c:formatCode>0.00</c:formatCode>
                <c:ptCount val="11"/>
                <c:pt idx="0">
                  <c:v>1.9285714285714299</c:v>
                </c:pt>
                <c:pt idx="1">
                  <c:v>1.94285714285714</c:v>
                </c:pt>
                <c:pt idx="2">
                  <c:v>2.1428571428571401</c:v>
                </c:pt>
                <c:pt idx="3">
                  <c:v>2.2571428571428598</c:v>
                </c:pt>
                <c:pt idx="4">
                  <c:v>2.3571428571428599</c:v>
                </c:pt>
                <c:pt idx="5">
                  <c:v>2.3647416413373898</c:v>
                </c:pt>
                <c:pt idx="6">
                  <c:v>2.4285714285714302</c:v>
                </c:pt>
                <c:pt idx="7">
                  <c:v>2.4523809523809499</c:v>
                </c:pt>
                <c:pt idx="8">
                  <c:v>2.5142857142857098</c:v>
                </c:pt>
                <c:pt idx="9">
                  <c:v>2.5857142857142899</c:v>
                </c:pt>
                <c:pt idx="10">
                  <c:v>2.7619047619047601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B0FF-4660-86ED-9D78898256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6437944"/>
        <c:axId val="436437616"/>
      </c:barChart>
      <c:catAx>
        <c:axId val="436437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437616"/>
        <c:crosses val="autoZero"/>
        <c:auto val="1"/>
        <c:lblAlgn val="ctr"/>
        <c:lblOffset val="100"/>
        <c:noMultiLvlLbl val="0"/>
      </c:catAx>
      <c:valAx>
        <c:axId val="436437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43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 sz="2000" baseline="0"/>
      </a:pPr>
      <a:endParaRPr lang="es-MX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000487176938271"/>
          <c:y val="7.407407407407407E-2"/>
          <c:w val="0.81117568658110339"/>
          <c:h val="0.8416746864975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Total!$D$3</c:f>
              <c:strCache>
                <c:ptCount val="1"/>
                <c:pt idx="0">
                  <c:v>media_seccion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35E-410A-AE56-A132211B1B1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35E-410A-AE56-A132211B1B12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35E-410A-AE56-A132211B1B12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835E-410A-AE56-A132211B1B12}"/>
              </c:ext>
            </c:extLst>
          </c:dPt>
          <c:dPt>
            <c:idx val="9"/>
            <c:invertIfNegative val="0"/>
            <c:bubble3D val="0"/>
            <c:spPr>
              <a:solidFill>
                <a:srgbClr val="A9D18E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835E-410A-AE56-A132211B1B12}"/>
              </c:ext>
            </c:extLst>
          </c:dPt>
          <c:dPt>
            <c:idx val="10"/>
            <c:invertIfNegative val="0"/>
            <c:bubble3D val="0"/>
            <c:spPr>
              <a:solidFill>
                <a:srgbClr val="A9D18E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835E-410A-AE56-A132211B1B12}"/>
              </c:ext>
            </c:extLst>
          </c:dPt>
          <c:dPt>
            <c:idx val="11"/>
            <c:invertIfNegative val="0"/>
            <c:bubble3D val="0"/>
            <c:spPr>
              <a:solidFill>
                <a:srgbClr val="A9D18E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835E-410A-AE56-A132211B1B12}"/>
              </c:ext>
            </c:extLst>
          </c:dPt>
          <c:dPt>
            <c:idx val="12"/>
            <c:invertIfNegative val="0"/>
            <c:bubble3D val="0"/>
            <c:spPr>
              <a:solidFill>
                <a:srgbClr val="A9D18E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835E-410A-AE56-A132211B1B1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Total!$C$4:$C$14</c:f>
              <c:strCache>
                <c:ptCount val="11"/>
                <c:pt idx="0">
                  <c:v>Noroeste</c:v>
                </c:pt>
                <c:pt idx="1">
                  <c:v>Occidente</c:v>
                </c:pt>
                <c:pt idx="2">
                  <c:v>Centro</c:v>
                </c:pt>
                <c:pt idx="3">
                  <c:v>Norte</c:v>
                </c:pt>
                <c:pt idx="4">
                  <c:v>Sur</c:v>
                </c:pt>
                <c:pt idx="5">
                  <c:v>Nacional</c:v>
                </c:pt>
                <c:pt idx="6">
                  <c:v>Centro Sur</c:v>
                </c:pt>
                <c:pt idx="7">
                  <c:v>Centro Norte</c:v>
                </c:pt>
                <c:pt idx="8">
                  <c:v>Oriente</c:v>
                </c:pt>
                <c:pt idx="9">
                  <c:v>Sureste</c:v>
                </c:pt>
                <c:pt idx="10">
                  <c:v>Noreste</c:v>
                </c:pt>
              </c:strCache>
            </c:strRef>
          </c:cat>
          <c:val>
            <c:numRef>
              <c:f>Total!$D$4:$D$14</c:f>
              <c:numCache>
                <c:formatCode>0.00</c:formatCode>
                <c:ptCount val="11"/>
                <c:pt idx="0">
                  <c:v>1.81064935064935</c:v>
                </c:pt>
                <c:pt idx="1">
                  <c:v>1.81907467532468</c:v>
                </c:pt>
                <c:pt idx="2">
                  <c:v>1.9868506493506499</c:v>
                </c:pt>
                <c:pt idx="3">
                  <c:v>2.0341720779220802</c:v>
                </c:pt>
                <c:pt idx="4">
                  <c:v>2.1041125541125498</c:v>
                </c:pt>
                <c:pt idx="5">
                  <c:v>2.1495026250345401</c:v>
                </c:pt>
                <c:pt idx="6">
                  <c:v>2.1557142857142901</c:v>
                </c:pt>
                <c:pt idx="7">
                  <c:v>2.2231168831168802</c:v>
                </c:pt>
                <c:pt idx="8">
                  <c:v>2.2827922077922098</c:v>
                </c:pt>
                <c:pt idx="9">
                  <c:v>2.2950216450216501</c:v>
                </c:pt>
                <c:pt idx="10">
                  <c:v>2.37983766233766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835E-410A-AE56-A132211B1B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6437944"/>
        <c:axId val="436437616"/>
      </c:barChart>
      <c:catAx>
        <c:axId val="436437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437616"/>
        <c:crosses val="autoZero"/>
        <c:auto val="1"/>
        <c:lblAlgn val="ctr"/>
        <c:lblOffset val="100"/>
        <c:noMultiLvlLbl val="0"/>
      </c:catAx>
      <c:valAx>
        <c:axId val="436437616"/>
        <c:scaling>
          <c:orientation val="minMax"/>
          <c:max val="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43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 sz="2000" baseline="0"/>
      </a:pPr>
      <a:endParaRPr lang="es-MX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8569772970456327E-2"/>
          <c:y val="2.6145509207049701E-2"/>
          <c:w val="0.88694236078741318"/>
          <c:h val="0.7938586121742506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Total!$H$3</c:f>
              <c:strCache>
                <c:ptCount val="1"/>
                <c:pt idx="0">
                  <c:v>media_seccion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C965-4002-BE18-9367F92E303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C965-4002-BE18-9367F92E303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C965-4002-BE18-9367F92E303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C965-4002-BE18-9367F92E303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C965-4002-BE18-9367F92E3030}"/>
              </c:ext>
            </c:extLst>
          </c:dPt>
          <c:dPt>
            <c:idx val="2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C965-4002-BE18-9367F92E3030}"/>
              </c:ext>
            </c:extLst>
          </c:dPt>
          <c:dPt>
            <c:idx val="2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C965-4002-BE18-9367F92E3030}"/>
              </c:ext>
            </c:extLst>
          </c:dPt>
          <c:dPt>
            <c:idx val="2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C965-4002-BE18-9367F92E3030}"/>
              </c:ext>
            </c:extLst>
          </c:dPt>
          <c:dPt>
            <c:idx val="2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C965-4002-BE18-9367F92E3030}"/>
              </c:ext>
            </c:extLst>
          </c:dPt>
          <c:dPt>
            <c:idx val="2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C965-4002-BE18-9367F92E3030}"/>
              </c:ext>
            </c:extLst>
          </c:dPt>
          <c:dPt>
            <c:idx val="25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5-C965-4002-BE18-9367F92E3030}"/>
              </c:ext>
            </c:extLst>
          </c:dPt>
          <c:dPt>
            <c:idx val="26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7-C965-4002-BE18-9367F92E3030}"/>
              </c:ext>
            </c:extLst>
          </c:dPt>
          <c:dPt>
            <c:idx val="27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9-C965-4002-BE18-9367F92E3030}"/>
              </c:ext>
            </c:extLst>
          </c:dPt>
          <c:dPt>
            <c:idx val="28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B-C965-4002-BE18-9367F92E3030}"/>
              </c:ext>
            </c:extLst>
          </c:dPt>
          <c:dPt>
            <c:idx val="29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D-C965-4002-BE18-9367F92E3030}"/>
              </c:ext>
            </c:extLst>
          </c:dPt>
          <c:dPt>
            <c:idx val="3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F-C965-4002-BE18-9367F92E3030}"/>
              </c:ext>
            </c:extLst>
          </c:dPt>
          <c:dPt>
            <c:idx val="3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1-C965-4002-BE18-9367F92E3030}"/>
              </c:ext>
            </c:extLst>
          </c:dPt>
          <c:dPt>
            <c:idx val="3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3-C965-4002-BE18-9367F92E3030}"/>
              </c:ext>
            </c:extLst>
          </c:dPt>
          <c:dPt>
            <c:idx val="33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5-C965-4002-BE18-9367F92E3030}"/>
              </c:ext>
            </c:extLst>
          </c:dPt>
          <c:dPt>
            <c:idx val="34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27-C965-4002-BE18-9367F92E3030}"/>
              </c:ext>
            </c:extLst>
          </c:dPt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Total!$G$4:$G$37</c:f>
              <c:strCache>
                <c:ptCount val="34"/>
                <c:pt idx="0">
                  <c:v>México Oriente</c:v>
                </c:pt>
                <c:pt idx="1">
                  <c:v>Tamaulipas</c:v>
                </c:pt>
                <c:pt idx="2">
                  <c:v>Tabasco</c:v>
                </c:pt>
                <c:pt idx="3">
                  <c:v>Quintana Roo</c:v>
                </c:pt>
                <c:pt idx="4">
                  <c:v>Coahuila</c:v>
                </c:pt>
                <c:pt idx="5">
                  <c:v>Querétaro</c:v>
                </c:pt>
                <c:pt idx="6">
                  <c:v>Aguascalientes</c:v>
                </c:pt>
                <c:pt idx="7">
                  <c:v>Tlaxcala</c:v>
                </c:pt>
                <c:pt idx="8">
                  <c:v>Michoacán</c:v>
                </c:pt>
                <c:pt idx="9">
                  <c:v>Veracruz</c:v>
                </c:pt>
                <c:pt idx="10">
                  <c:v>Guanajuato</c:v>
                </c:pt>
                <c:pt idx="11">
                  <c:v>CDMX Sur</c:v>
                </c:pt>
                <c:pt idx="12">
                  <c:v>Yucatán</c:v>
                </c:pt>
                <c:pt idx="13">
                  <c:v>Nuevo León</c:v>
                </c:pt>
                <c:pt idx="14">
                  <c:v>Campeche</c:v>
                </c:pt>
                <c:pt idx="15">
                  <c:v>Zacatecas</c:v>
                </c:pt>
                <c:pt idx="16">
                  <c:v>Chihuahua</c:v>
                </c:pt>
                <c:pt idx="17">
                  <c:v>Hidalgo</c:v>
                </c:pt>
                <c:pt idx="18">
                  <c:v>Jalisco</c:v>
                </c:pt>
                <c:pt idx="19">
                  <c:v>Chiapas</c:v>
                </c:pt>
                <c:pt idx="20">
                  <c:v>Morelos</c:v>
                </c:pt>
                <c:pt idx="21">
                  <c:v>Sinaloa</c:v>
                </c:pt>
                <c:pt idx="22">
                  <c:v>Guerrero</c:v>
                </c:pt>
                <c:pt idx="23">
                  <c:v>México Poniente</c:v>
                </c:pt>
                <c:pt idx="24">
                  <c:v>Baja California</c:v>
                </c:pt>
                <c:pt idx="25">
                  <c:v>Puebla</c:v>
                </c:pt>
                <c:pt idx="26">
                  <c:v>Durango</c:v>
                </c:pt>
                <c:pt idx="27">
                  <c:v>CDMX Norte</c:v>
                </c:pt>
                <c:pt idx="28">
                  <c:v>Baja California Sur</c:v>
                </c:pt>
                <c:pt idx="29">
                  <c:v>Nayarit</c:v>
                </c:pt>
                <c:pt idx="30">
                  <c:v>Oaxaca</c:v>
                </c:pt>
                <c:pt idx="31">
                  <c:v>San Luis Potosí</c:v>
                </c:pt>
                <c:pt idx="32">
                  <c:v>Sonora</c:v>
                </c:pt>
                <c:pt idx="33">
                  <c:v>Colima</c:v>
                </c:pt>
              </c:strCache>
            </c:strRef>
          </c:cat>
          <c:val>
            <c:numRef>
              <c:f>Total!$H$4:$H$37</c:f>
              <c:numCache>
                <c:formatCode>0.00</c:formatCode>
                <c:ptCount val="34"/>
                <c:pt idx="0">
                  <c:v>2.9142857142857101</c:v>
                </c:pt>
                <c:pt idx="1">
                  <c:v>2.7461038961039002</c:v>
                </c:pt>
                <c:pt idx="2">
                  <c:v>2.61493506493506</c:v>
                </c:pt>
                <c:pt idx="3">
                  <c:v>2.5340909090909101</c:v>
                </c:pt>
                <c:pt idx="4">
                  <c:v>2.5103896103896099</c:v>
                </c:pt>
                <c:pt idx="5">
                  <c:v>2.4483766233766202</c:v>
                </c:pt>
                <c:pt idx="6">
                  <c:v>2.3610389610389602</c:v>
                </c:pt>
                <c:pt idx="7">
                  <c:v>2.3506493506493502</c:v>
                </c:pt>
                <c:pt idx="8">
                  <c:v>2.3152597402597399</c:v>
                </c:pt>
                <c:pt idx="9">
                  <c:v>2.2792207792207799</c:v>
                </c:pt>
                <c:pt idx="10">
                  <c:v>2.2678571428571401</c:v>
                </c:pt>
                <c:pt idx="11">
                  <c:v>2.2012987012987</c:v>
                </c:pt>
                <c:pt idx="12">
                  <c:v>2.1957792207792202</c:v>
                </c:pt>
                <c:pt idx="13">
                  <c:v>2.1620129870129898</c:v>
                </c:pt>
                <c:pt idx="14">
                  <c:v>2.1551948051948102</c:v>
                </c:pt>
                <c:pt idx="15">
                  <c:v>2.15064935064935</c:v>
                </c:pt>
                <c:pt idx="16">
                  <c:v>2.1279220779220802</c:v>
                </c:pt>
                <c:pt idx="17">
                  <c:v>2.125</c:v>
                </c:pt>
                <c:pt idx="18">
                  <c:v>2.10357142857143</c:v>
                </c:pt>
                <c:pt idx="19">
                  <c:v>2.0918831168831198</c:v>
                </c:pt>
                <c:pt idx="20">
                  <c:v>1.9977272727272699</c:v>
                </c:pt>
                <c:pt idx="21">
                  <c:v>1.9918831168831199</c:v>
                </c:pt>
                <c:pt idx="22">
                  <c:v>1.9746753246753199</c:v>
                </c:pt>
                <c:pt idx="23">
                  <c:v>1.9172077922077899</c:v>
                </c:pt>
                <c:pt idx="24">
                  <c:v>1.8668831168831199</c:v>
                </c:pt>
                <c:pt idx="25">
                  <c:v>1.80194805194805</c:v>
                </c:pt>
                <c:pt idx="26">
                  <c:v>1.77727272727273</c:v>
                </c:pt>
                <c:pt idx="27">
                  <c:v>1.7724025974026001</c:v>
                </c:pt>
                <c:pt idx="28">
                  <c:v>1.68116883116883</c:v>
                </c:pt>
                <c:pt idx="29">
                  <c:v>1.6253246753246799</c:v>
                </c:pt>
                <c:pt idx="30">
                  <c:v>1.6055194805194799</c:v>
                </c:pt>
                <c:pt idx="31">
                  <c:v>1.46266233766234</c:v>
                </c:pt>
                <c:pt idx="32">
                  <c:v>1.32727272727273</c:v>
                </c:pt>
                <c:pt idx="33">
                  <c:v>1.2321428571428601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8-C965-4002-BE18-9367F92E30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325937664"/>
        <c:axId val="1"/>
      </c:barChart>
      <c:catAx>
        <c:axId val="3259376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  <c:max val="3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vert="horz"/>
          <a:lstStyle/>
          <a:p>
            <a:pPr>
              <a:defRPr/>
            </a:pPr>
            <a:endParaRPr lang="es-MX"/>
          </a:p>
        </c:txPr>
        <c:crossAx val="32593766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solidFill>
        <a:srgbClr val="000000"/>
      </a:solidFill>
      <a:round/>
    </a:ln>
    <a:effectLst/>
  </c:spPr>
  <c:txPr>
    <a:bodyPr/>
    <a:lstStyle/>
    <a:p>
      <a:pPr>
        <a:defRPr sz="2000" baseline="0"/>
      </a:pPr>
      <a:endParaRPr lang="es-MX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9883180227471567"/>
          <c:y val="7.407407407407407E-2"/>
          <c:w val="0.76234886264216972"/>
          <c:h val="0.8416746864975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Total!$L$3</c:f>
              <c:strCache>
                <c:ptCount val="1"/>
                <c:pt idx="0">
                  <c:v>media_seccion</c:v>
                </c:pt>
              </c:strCache>
            </c:strRef>
          </c:tx>
          <c:spPr>
            <a:solidFill>
              <a:srgbClr val="A9D18E"/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4F-4E29-A1D0-CD47B6DAACB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4F-4E29-A1D0-CD47B6DAACB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4F-4E29-A1D0-CD47B6DAACB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4F-4E29-A1D0-CD47B6DAACB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4F-4E29-A1D0-CD47B6DAACB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4F-4E29-A1D0-CD47B6DAACB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C4F-4E29-A1D0-CD47B6DAACB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C4F-4E29-A1D0-CD47B6DAACB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Total!$K$4:$K$16</c:f>
              <c:strCache>
                <c:ptCount val="13"/>
                <c:pt idx="0">
                  <c:v>Piedras Negras</c:v>
                </c:pt>
                <c:pt idx="1">
                  <c:v>Reynosa</c:v>
                </c:pt>
                <c:pt idx="2">
                  <c:v>Acapuco</c:v>
                </c:pt>
                <c:pt idx="3">
                  <c:v>Ciudad Juárez</c:v>
                </c:pt>
                <c:pt idx="4">
                  <c:v>Tijuana</c:v>
                </c:pt>
                <c:pt idx="5">
                  <c:v>Matomoros</c:v>
                </c:pt>
                <c:pt idx="6">
                  <c:v>Coatzacoalcos</c:v>
                </c:pt>
                <c:pt idx="7">
                  <c:v>Tampico</c:v>
                </c:pt>
                <c:pt idx="8">
                  <c:v>Celaya</c:v>
                </c:pt>
                <c:pt idx="9">
                  <c:v>Monclova</c:v>
                </c:pt>
                <c:pt idx="10">
                  <c:v>Nuevo Laredo</c:v>
                </c:pt>
                <c:pt idx="11">
                  <c:v>Torreón</c:v>
                </c:pt>
                <c:pt idx="12">
                  <c:v>Tuxpan</c:v>
                </c:pt>
              </c:strCache>
            </c:strRef>
          </c:cat>
          <c:val>
            <c:numRef>
              <c:f>Total!$L$4:$L$16</c:f>
              <c:numCache>
                <c:formatCode>0.00</c:formatCode>
                <c:ptCount val="13"/>
                <c:pt idx="0">
                  <c:v>1.50422077922078</c:v>
                </c:pt>
                <c:pt idx="1">
                  <c:v>1.8613636363636401</c:v>
                </c:pt>
                <c:pt idx="2">
                  <c:v>1.9746753246753199</c:v>
                </c:pt>
                <c:pt idx="3">
                  <c:v>2.0808441558441602</c:v>
                </c:pt>
                <c:pt idx="4">
                  <c:v>2.1860389610389599</c:v>
                </c:pt>
                <c:pt idx="5">
                  <c:v>2.3542207792207801</c:v>
                </c:pt>
                <c:pt idx="6">
                  <c:v>2.3558441558441601</c:v>
                </c:pt>
                <c:pt idx="7">
                  <c:v>2.4503246753246799</c:v>
                </c:pt>
                <c:pt idx="8">
                  <c:v>2.5756493506493499</c:v>
                </c:pt>
                <c:pt idx="9">
                  <c:v>2.6886363636363599</c:v>
                </c:pt>
                <c:pt idx="10">
                  <c:v>2.7461038961039002</c:v>
                </c:pt>
                <c:pt idx="11">
                  <c:v>2.7749999999999999</c:v>
                </c:pt>
                <c:pt idx="12">
                  <c:v>2.7840909090909101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C4F-4E29-A1D0-CD47B6DAAC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6437944"/>
        <c:axId val="436437616"/>
      </c:barChart>
      <c:catAx>
        <c:axId val="436437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437616"/>
        <c:crosses val="autoZero"/>
        <c:auto val="1"/>
        <c:lblAlgn val="ctr"/>
        <c:lblOffset val="100"/>
        <c:noMultiLvlLbl val="0"/>
      </c:catAx>
      <c:valAx>
        <c:axId val="436437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43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 sz="2000" baseline="0"/>
      </a:pPr>
      <a:endParaRPr lang="es-MX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34077016529581"/>
          <c:y val="7.407407407407407E-2"/>
          <c:w val="0.79495943198840002"/>
          <c:h val="0.8416746864975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'Apartado 1'!$O$3</c:f>
              <c:strCache>
                <c:ptCount val="1"/>
                <c:pt idx="0">
                  <c:v>media_secc1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59C-440A-924E-78DB62B7743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E59C-440A-924E-78DB62B7743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E59C-440A-924E-78DB62B77430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E59C-440A-924E-78DB62B77430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E59C-440A-924E-78DB62B77430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E59C-440A-924E-78DB62B77430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E59C-440A-924E-78DB62B7743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'Apartado 1'!$N$4:$N$7</c:f>
              <c:strCache>
                <c:ptCount val="4"/>
                <c:pt idx="0">
                  <c:v>DGGMA</c:v>
                </c:pt>
                <c:pt idx="1">
                  <c:v>DGEGSPJ</c:v>
                </c:pt>
                <c:pt idx="2">
                  <c:v>DGES</c:v>
                </c:pt>
                <c:pt idx="3">
                  <c:v>DGEE</c:v>
                </c:pt>
              </c:strCache>
            </c:strRef>
          </c:cat>
          <c:val>
            <c:numRef>
              <c:f>'Apartado 1'!$O$4:$O$7</c:f>
              <c:numCache>
                <c:formatCode>0.00</c:formatCode>
                <c:ptCount val="4"/>
                <c:pt idx="0">
                  <c:v>2.6</c:v>
                </c:pt>
                <c:pt idx="1">
                  <c:v>2.875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59C-440A-924E-78DB62B7743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6437944"/>
        <c:axId val="436437616"/>
      </c:barChart>
      <c:catAx>
        <c:axId val="436437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437616"/>
        <c:crosses val="autoZero"/>
        <c:auto val="1"/>
        <c:lblAlgn val="ctr"/>
        <c:lblOffset val="100"/>
        <c:noMultiLvlLbl val="0"/>
      </c:catAx>
      <c:valAx>
        <c:axId val="436437616"/>
        <c:scaling>
          <c:orientation val="minMax"/>
          <c:max val="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43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 sz="2000" baseline="0"/>
      </a:pPr>
      <a:endParaRPr lang="es-MX"/>
    </a:p>
  </c:txPr>
  <c:externalData r:id="rId4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001882358063291"/>
          <c:y val="7.407407407407407E-2"/>
          <c:w val="0.80116170550809895"/>
          <c:h val="0.8416746864975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'Apartado 1'!$D$3</c:f>
              <c:strCache>
                <c:ptCount val="1"/>
                <c:pt idx="0">
                  <c:v>media_secc1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915-43B8-9B36-01A705FECD2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915-43B8-9B36-01A705FECD2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915-43B8-9B36-01A705FECD24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B915-43B8-9B36-01A705FECD24}"/>
              </c:ext>
            </c:extLst>
          </c:dPt>
          <c:dPt>
            <c:idx val="9"/>
            <c:invertIfNegative val="0"/>
            <c:bubble3D val="0"/>
            <c:spPr>
              <a:solidFill>
                <a:srgbClr val="A9D18E"/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B915-43B8-9B36-01A705FECD24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B915-43B8-9B36-01A705FECD24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B915-43B8-9B36-01A705FECD24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B915-43B8-9B36-01A705FECD2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'Apartado 1'!$C$4:$C$14</c:f>
              <c:strCache>
                <c:ptCount val="11"/>
                <c:pt idx="0">
                  <c:v>Noroeste</c:v>
                </c:pt>
                <c:pt idx="1">
                  <c:v>Occidente</c:v>
                </c:pt>
                <c:pt idx="2">
                  <c:v>Sureste</c:v>
                </c:pt>
                <c:pt idx="3">
                  <c:v>Norte</c:v>
                </c:pt>
                <c:pt idx="4">
                  <c:v>Sur</c:v>
                </c:pt>
                <c:pt idx="5">
                  <c:v>Nacional</c:v>
                </c:pt>
                <c:pt idx="6">
                  <c:v>Centro Norte</c:v>
                </c:pt>
                <c:pt idx="7">
                  <c:v>Oriente</c:v>
                </c:pt>
                <c:pt idx="8">
                  <c:v>Centro</c:v>
                </c:pt>
                <c:pt idx="9">
                  <c:v>Centro Sur</c:v>
                </c:pt>
                <c:pt idx="10">
                  <c:v>Noreste</c:v>
                </c:pt>
              </c:strCache>
            </c:strRef>
          </c:cat>
          <c:val>
            <c:numRef>
              <c:f>'Apartado 1'!$D$4:$D$14</c:f>
              <c:numCache>
                <c:formatCode>0.00</c:formatCode>
                <c:ptCount val="11"/>
                <c:pt idx="0">
                  <c:v>0.9</c:v>
                </c:pt>
                <c:pt idx="1">
                  <c:v>1</c:v>
                </c:pt>
                <c:pt idx="2">
                  <c:v>1.5</c:v>
                </c:pt>
                <c:pt idx="3">
                  <c:v>1.625</c:v>
                </c:pt>
                <c:pt idx="4">
                  <c:v>1.6666666666666701</c:v>
                </c:pt>
                <c:pt idx="5">
                  <c:v>1.81914893617021</c:v>
                </c:pt>
                <c:pt idx="6">
                  <c:v>1.9</c:v>
                </c:pt>
                <c:pt idx="7">
                  <c:v>2</c:v>
                </c:pt>
                <c:pt idx="8">
                  <c:v>2</c:v>
                </c:pt>
                <c:pt idx="9">
                  <c:v>2.2000000000000002</c:v>
                </c:pt>
                <c:pt idx="10">
                  <c:v>2.4500000000000002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B915-43B8-9B36-01A705FECD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6437944"/>
        <c:axId val="436437616"/>
      </c:barChart>
      <c:catAx>
        <c:axId val="436437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437616"/>
        <c:crosses val="autoZero"/>
        <c:auto val="1"/>
        <c:lblAlgn val="ctr"/>
        <c:lblOffset val="100"/>
        <c:noMultiLvlLbl val="0"/>
      </c:catAx>
      <c:valAx>
        <c:axId val="436437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43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 sz="2000" baseline="0"/>
      </a:pPr>
      <a:endParaRPr lang="es-MX"/>
    </a:p>
  </c:txPr>
  <c:externalData r:id="rId4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4217077759313901"/>
          <c:y val="7.4073934531657074E-2"/>
          <c:w val="0.76234886264216972"/>
          <c:h val="0.8416746864975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'Apartado 2'!$O$3</c:f>
              <c:strCache>
                <c:ptCount val="1"/>
                <c:pt idx="0">
                  <c:v>media_secc2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AC1-48A9-A614-E175F08BEBC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AC1-48A9-A614-E175F08BEBC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AC1-48A9-A614-E175F08BEBC6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AC1-48A9-A614-E175F08BEBC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AC1-48A9-A614-E175F08BEBC6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AC1-48A9-A614-E175F08BEBC6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AC1-48A9-A614-E175F08BEBC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AC1-48A9-A614-E175F08BEBC6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7AC1-48A9-A614-E175F08BEBC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3-7AC1-48A9-A614-E175F08BEBC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'Apartado 2'!$N$4:$N$7</c:f>
              <c:strCache>
                <c:ptCount val="4"/>
                <c:pt idx="0">
                  <c:v>DGGMA</c:v>
                </c:pt>
                <c:pt idx="1">
                  <c:v>DGEE</c:v>
                </c:pt>
                <c:pt idx="2">
                  <c:v>DGEGSPJ</c:v>
                </c:pt>
                <c:pt idx="3">
                  <c:v>DGES</c:v>
                </c:pt>
              </c:strCache>
            </c:strRef>
          </c:cat>
          <c:val>
            <c:numRef>
              <c:f>'Apartado 2'!$O$4:$O$7</c:f>
              <c:numCache>
                <c:formatCode>0.00</c:formatCode>
                <c:ptCount val="4"/>
                <c:pt idx="0">
                  <c:v>2.5590909090909091</c:v>
                </c:pt>
                <c:pt idx="1">
                  <c:v>2.8</c:v>
                </c:pt>
                <c:pt idx="2">
                  <c:v>2.8181818181818183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4-7AC1-48A9-A614-E175F08BEB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6437944"/>
        <c:axId val="436437616"/>
      </c:barChart>
      <c:catAx>
        <c:axId val="436437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437616"/>
        <c:crosses val="autoZero"/>
        <c:auto val="1"/>
        <c:lblAlgn val="ctr"/>
        <c:lblOffset val="100"/>
        <c:noMultiLvlLbl val="0"/>
      </c:catAx>
      <c:valAx>
        <c:axId val="436437616"/>
        <c:scaling>
          <c:orientation val="minMax"/>
          <c:max val="3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43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 sz="2000" baseline="0"/>
      </a:pPr>
      <a:endParaRPr lang="es-MX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435390625"/>
          <c:y val="7.407407407407407E-2"/>
          <c:w val="0.78682656250000005"/>
          <c:h val="0.8416746864975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'Apartado 2'!$D$3</c:f>
              <c:strCache>
                <c:ptCount val="1"/>
                <c:pt idx="0">
                  <c:v>media_secc2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3A58-492B-BDE3-2B6C89F64BD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3A58-492B-BDE3-2B6C89F64BD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3A58-492B-BDE3-2B6C89F64BD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3A58-492B-BDE3-2B6C89F64BD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3A58-492B-BDE3-2B6C89F64BD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3A58-492B-BDE3-2B6C89F64BDF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3A58-492B-BDE3-2B6C89F64BDF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3A58-492B-BDE3-2B6C89F64BDF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11-3A58-492B-BDE3-2B6C89F64B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'Apartado 2'!$C$4:$C$14</c:f>
              <c:strCache>
                <c:ptCount val="11"/>
                <c:pt idx="0">
                  <c:v>Centro</c:v>
                </c:pt>
                <c:pt idx="1">
                  <c:v>Sur</c:v>
                </c:pt>
                <c:pt idx="2">
                  <c:v>Noroeste</c:v>
                </c:pt>
                <c:pt idx="3">
                  <c:v>Centro Sur</c:v>
                </c:pt>
                <c:pt idx="4">
                  <c:v>Norte</c:v>
                </c:pt>
                <c:pt idx="5">
                  <c:v>Oriente</c:v>
                </c:pt>
                <c:pt idx="6">
                  <c:v>Centro Norte</c:v>
                </c:pt>
                <c:pt idx="7">
                  <c:v>Nacional</c:v>
                </c:pt>
                <c:pt idx="8">
                  <c:v>Noreste</c:v>
                </c:pt>
                <c:pt idx="9">
                  <c:v>Occidente</c:v>
                </c:pt>
                <c:pt idx="10">
                  <c:v>Sureste</c:v>
                </c:pt>
              </c:strCache>
            </c:strRef>
          </c:cat>
          <c:val>
            <c:numRef>
              <c:f>'Apartado 2'!$D$4:$D$14</c:f>
              <c:numCache>
                <c:formatCode>0.00</c:formatCode>
                <c:ptCount val="11"/>
                <c:pt idx="0">
                  <c:v>1.9545454545454499</c:v>
                </c:pt>
                <c:pt idx="1">
                  <c:v>2.1212121212121202</c:v>
                </c:pt>
                <c:pt idx="2">
                  <c:v>2.1454545454545402</c:v>
                </c:pt>
                <c:pt idx="3">
                  <c:v>2.2000000000000002</c:v>
                </c:pt>
                <c:pt idx="4">
                  <c:v>2.2045454545454501</c:v>
                </c:pt>
                <c:pt idx="5">
                  <c:v>2.2121212121212102</c:v>
                </c:pt>
                <c:pt idx="6">
                  <c:v>2.21818181818182</c:v>
                </c:pt>
                <c:pt idx="7">
                  <c:v>2.2205029013539601</c:v>
                </c:pt>
                <c:pt idx="8">
                  <c:v>2.2636363636363601</c:v>
                </c:pt>
                <c:pt idx="9">
                  <c:v>2.2727272727272698</c:v>
                </c:pt>
                <c:pt idx="10">
                  <c:v>2.48484848484848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2-3A58-492B-BDE3-2B6C89F64B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6437944"/>
        <c:axId val="436437616"/>
      </c:barChart>
      <c:catAx>
        <c:axId val="436437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437616"/>
        <c:crosses val="autoZero"/>
        <c:auto val="1"/>
        <c:lblAlgn val="ctr"/>
        <c:lblOffset val="100"/>
        <c:noMultiLvlLbl val="0"/>
      </c:catAx>
      <c:valAx>
        <c:axId val="436437616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43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 sz="2000" baseline="0"/>
      </a:pPr>
      <a:endParaRPr lang="es-MX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384025633226189"/>
          <c:y val="7.407407407407407E-2"/>
          <c:w val="0.82103348403109855"/>
          <c:h val="0.8416746864975212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'Apartado 3'!$O$3</c:f>
              <c:strCache>
                <c:ptCount val="1"/>
                <c:pt idx="0">
                  <c:v>media_secc3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50000"/>
                </a:schemeClr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CE9-42A1-B43E-231CE07C9DC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CE9-42A1-B43E-231CE07C9DC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CE9-42A1-B43E-231CE07C9DC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CE9-42A1-B43E-231CE07C9DC5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ACE9-42A1-B43E-231CE07C9DC5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ACE9-42A1-B43E-231CE07C9DC5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ACE9-42A1-B43E-231CE07C9DC5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1">
                  <a:lumMod val="60000"/>
                  <a:lumOff val="4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ACE9-42A1-B43E-231CE07C9DC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MX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'Apartado 3'!$N$4:$N$7</c:f>
              <c:strCache>
                <c:ptCount val="4"/>
                <c:pt idx="0">
                  <c:v>DGGMA</c:v>
                </c:pt>
                <c:pt idx="1">
                  <c:v>DGEE</c:v>
                </c:pt>
                <c:pt idx="2">
                  <c:v>DGES</c:v>
                </c:pt>
                <c:pt idx="3">
                  <c:v>DGEGSPJ</c:v>
                </c:pt>
              </c:strCache>
            </c:strRef>
          </c:cat>
          <c:val>
            <c:numRef>
              <c:f>'Apartado 3'!$O$4:$O$7</c:f>
              <c:numCache>
                <c:formatCode>0.00</c:formatCode>
                <c:ptCount val="4"/>
                <c:pt idx="0">
                  <c:v>2.3199999999999998</c:v>
                </c:pt>
                <c:pt idx="1">
                  <c:v>2.75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ACE9-42A1-B43E-231CE07C9D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36437944"/>
        <c:axId val="436437616"/>
      </c:barChart>
      <c:catAx>
        <c:axId val="43643794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437616"/>
        <c:crosses val="autoZero"/>
        <c:auto val="1"/>
        <c:lblAlgn val="ctr"/>
        <c:lblOffset val="100"/>
        <c:noMultiLvlLbl val="0"/>
      </c:catAx>
      <c:valAx>
        <c:axId val="436437616"/>
        <c:scaling>
          <c:orientation val="minMax"/>
          <c:max val="3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MX"/>
          </a:p>
        </c:txPr>
        <c:crossAx val="43643794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rgbClr val="000000"/>
      </a:solidFill>
    </a:ln>
    <a:effectLst/>
  </c:spPr>
  <c:txPr>
    <a:bodyPr/>
    <a:lstStyle/>
    <a:p>
      <a:pPr>
        <a:defRPr sz="2000" baseline="0"/>
      </a:pPr>
      <a:endParaRPr lang="es-MX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 dirty="0"/>
          </a:p>
        </p:txBody>
      </p:sp>
      <p:sp>
        <p:nvSpPr>
          <p:cNvPr id="85" name="Shape 85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 lIns="93177" tIns="46589" rIns="93177" bIns="46589"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 preserve="1">
  <p:cSld name="Portada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  <p:sp>
        <p:nvSpPr>
          <p:cNvPr id="26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2860639" y="5715001"/>
            <a:ext cx="9842378" cy="2286002"/>
          </a:xfrm>
          <a:prstGeom prst="rect">
            <a:avLst/>
          </a:prstGeom>
        </p:spPr>
        <p:txBody>
          <a:bodyPr>
            <a:noAutofit/>
          </a:bodyPr>
          <a:lstStyle>
            <a:lvl1pPr algn="l">
              <a:defRPr sz="17700" b="1" i="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s-ES" dirty="0"/>
              <a:t>Título</a:t>
            </a:r>
            <a:endParaRPr dirty="0"/>
          </a:p>
        </p:txBody>
      </p:sp>
      <p:sp>
        <p:nvSpPr>
          <p:cNvPr id="8" name="Rectangle"/>
          <p:cNvSpPr/>
          <p:nvPr userDrawn="1"/>
        </p:nvSpPr>
        <p:spPr>
          <a:xfrm>
            <a:off x="12185653" y="6023140"/>
            <a:ext cx="74878" cy="1669720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0" tIns="0" rIns="0" bIns="0" anchor="ctr"/>
          <a:lstStyle/>
          <a:p>
            <a:pPr>
              <a:defRPr sz="3200" b="0">
                <a:solidFill>
                  <a:srgbClr val="FFFFFF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 sz="3200"/>
          </a:p>
        </p:txBody>
      </p:sp>
    </p:spTree>
    <p:extLst>
      <p:ext uri="{BB962C8B-B14F-4D97-AF65-F5344CB8AC3E}">
        <p14:creationId xmlns:p14="http://schemas.microsoft.com/office/powerpoint/2010/main" val="4017657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Title Text"/>
          <p:cNvSpPr txBox="1">
            <a:spLocks noGrp="1"/>
          </p:cNvSpPr>
          <p:nvPr>
            <p:ph type="body" sz="quarter" idx="29"/>
          </p:nvPr>
        </p:nvSpPr>
        <p:spPr>
          <a:xfrm>
            <a:off x="1855307" y="194610"/>
            <a:ext cx="18844590" cy="94281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SzTx/>
              <a:buNone/>
              <a:defRPr sz="6000" b="1">
                <a:solidFill>
                  <a:srgbClr val="092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  <a:sym typeface="Arial"/>
              </a:defRPr>
            </a:lvl1pPr>
          </a:lstStyle>
          <a:p>
            <a:pPr lvl="0"/>
            <a:r>
              <a:rPr lang="es-ES" dirty="0"/>
              <a:t>Editar el estilo de texto del patrón</a:t>
            </a:r>
          </a:p>
        </p:txBody>
      </p:sp>
      <p:sp>
        <p:nvSpPr>
          <p:cNvPr id="5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327738" y="12807765"/>
            <a:ext cx="1577292" cy="736602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fld id="{86CB4B4D-7CA3-9044-876B-883B54F8677D}" type="slidenum">
              <a:rPr lang="es-MX" smtClean="0"/>
              <a:pPr/>
              <a:t>‹Nº›</a:t>
            </a:fld>
            <a:endParaRPr lang="es-MX" dirty="0"/>
          </a:p>
        </p:txBody>
      </p:sp>
      <p:pic>
        <p:nvPicPr>
          <p:cNvPr id="4" name="INEGI2018-Plantilla_Pleca_superior.png" descr="INEGI2018-Plantilla_Pleca_superior.png"/>
          <p:cNvPicPr>
            <a:picLocks noChangeAspect="1"/>
          </p:cNvPicPr>
          <p:nvPr userDrawn="1"/>
        </p:nvPicPr>
        <p:blipFill rotWithShape="1">
          <a:blip r:embed="rId2"/>
          <a:srcRect t="28664" b="54613"/>
          <a:stretch/>
        </p:blipFill>
        <p:spPr>
          <a:xfrm>
            <a:off x="2" y="1192699"/>
            <a:ext cx="24384000" cy="185530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14598412"/>
      </p:ext>
    </p:extLst>
  </p:cSld>
  <p:clrMapOvr>
    <a:masterClrMapping/>
  </p:clrMapOvr>
  <p:transition spd="med"/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2.png" descr="image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3" name="Imagen 4" descr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prstGeom prst="rect">
            <a:avLst/>
          </a:prstGeom>
          <a:ln w="12700">
            <a:miter lim="400000"/>
          </a:ln>
        </p:spPr>
      </p:pic>
      <p:sp>
        <p:nvSpPr>
          <p:cNvPr id="14" name="Title Text"/>
          <p:cNvSpPr txBox="1">
            <a:spLocks noGrp="1"/>
          </p:cNvSpPr>
          <p:nvPr>
            <p:ph type="title"/>
          </p:nvPr>
        </p:nvSpPr>
        <p:spPr>
          <a:xfrm>
            <a:off x="12456227" y="2312638"/>
            <a:ext cx="10994574" cy="6846208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12000" b="1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5" name="Conector recto 6"/>
          <p:cNvSpPr/>
          <p:nvPr/>
        </p:nvSpPr>
        <p:spPr>
          <a:xfrm>
            <a:off x="12112835" y="2306780"/>
            <a:ext cx="2" cy="2188032"/>
          </a:xfrm>
          <a:prstGeom prst="line">
            <a:avLst/>
          </a:prstGeom>
          <a:ln w="57150">
            <a:solidFill>
              <a:srgbClr val="002060"/>
            </a:solidFill>
            <a:miter lim="400000"/>
          </a:ln>
        </p:spPr>
        <p:txBody>
          <a:bodyPr lIns="45718" tIns="45718" rIns="45718" bIns="45718"/>
          <a:lstStyle/>
          <a:p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3197009626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ortada cap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image4.png" descr="image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4" name="Title Text"/>
          <p:cNvSpPr txBox="1">
            <a:spLocks noGrp="1"/>
          </p:cNvSpPr>
          <p:nvPr>
            <p:ph type="title"/>
          </p:nvPr>
        </p:nvSpPr>
        <p:spPr>
          <a:xfrm>
            <a:off x="9870171" y="9407679"/>
            <a:ext cx="12834258" cy="2286002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defRPr sz="9600" b="1">
                <a:solidFill>
                  <a:srgbClr val="092F57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25" name="Conector recto 5"/>
          <p:cNvSpPr/>
          <p:nvPr/>
        </p:nvSpPr>
        <p:spPr>
          <a:xfrm>
            <a:off x="9535889" y="9372603"/>
            <a:ext cx="2" cy="2188030"/>
          </a:xfrm>
          <a:prstGeom prst="line">
            <a:avLst/>
          </a:prstGeom>
          <a:ln w="57150">
            <a:solidFill>
              <a:srgbClr val="002060"/>
            </a:solidFill>
            <a:miter lim="400000"/>
          </a:ln>
        </p:spPr>
        <p:txBody>
          <a:bodyPr lIns="45718" tIns="45718" rIns="45718" bIns="45718"/>
          <a:lstStyle/>
          <a:p>
            <a:endParaRPr sz="3000" dirty="0"/>
          </a:p>
        </p:txBody>
      </p:sp>
    </p:spTree>
    <p:extLst>
      <p:ext uri="{BB962C8B-B14F-4D97-AF65-F5344CB8AC3E}">
        <p14:creationId xmlns:p14="http://schemas.microsoft.com/office/powerpoint/2010/main" val="324057736"/>
      </p:ext>
    </p:extLst>
  </p:cSld>
  <p:clrMapOvr>
    <a:masterClrMapping/>
  </p:clrMapOvr>
  <p:transition spd="med"/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2327738" y="12807765"/>
            <a:ext cx="1577292" cy="736602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fld id="{86CB4B4D-7CA3-9044-876B-883B54F8677D}" type="slidenum">
              <a:rPr lang="es-MX" smtClean="0"/>
              <a:pPr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30648744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IN">
    <p:bg>
      <p:bgPr>
        <a:solidFill>
          <a:srgbClr val="08325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INEGI2018-Plantilla_Conociendo-Mexico.png" descr="INEGI2018-Plantilla_Conociendo-Mexico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9071" y="3459402"/>
            <a:ext cx="9594570" cy="5583664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leca.png" descr="Pleca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12598419"/>
            <a:ext cx="24384002" cy="110947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76754729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1676400" y="730253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s-MX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Editar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s-MX" dirty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1676400" y="12712703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1170C5-9F06-40B3-91E3-FCE5418A7120}" type="datetimeFigureOut">
              <a:rPr lang="es-MX" smtClean="0"/>
              <a:t>29/09/2020</a:t>
            </a:fld>
            <a:endParaRPr lang="es-MX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8077200" y="12712703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17221200" y="12712703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BCB01A-9A75-4802-A34F-F34B70C06B0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3175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emplate_PPT_Luque_20190124-1454_Interior.png" descr="Template_PPT_Luque_20190124-1454_Interior.png"/>
          <p:cNvPicPr>
            <a:picLocks noChangeAspect="1"/>
          </p:cNvPicPr>
          <p:nvPr/>
        </p:nvPicPr>
        <p:blipFill rotWithShape="1">
          <a:blip r:embed="rId6"/>
          <a:srcRect t="89336"/>
          <a:stretch/>
        </p:blipFill>
        <p:spPr>
          <a:xfrm>
            <a:off x="0" y="12695585"/>
            <a:ext cx="16987544" cy="1018706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itle Text"/>
          <p:cNvSpPr txBox="1">
            <a:spLocks noGrp="1"/>
          </p:cNvSpPr>
          <p:nvPr>
            <p:ph type="title"/>
          </p:nvPr>
        </p:nvSpPr>
        <p:spPr>
          <a:xfrm>
            <a:off x="1219200" y="184150"/>
            <a:ext cx="21945600" cy="301625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4" name="Body Level One…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rPr dirty="0"/>
              <a:t>Body Level Two</a:t>
            </a:r>
          </a:p>
          <a:p>
            <a:pPr lvl="2"/>
            <a:r>
              <a:rPr dirty="0"/>
              <a:t>Body Level Three</a:t>
            </a:r>
          </a:p>
          <a:p>
            <a:pPr lvl="3"/>
            <a:r>
              <a:rPr dirty="0"/>
              <a:t>Body Level Four</a:t>
            </a:r>
          </a:p>
          <a:p>
            <a:pPr lvl="4"/>
            <a:r>
              <a:rPr dirty="0"/>
              <a:t>Body Level Five</a:t>
            </a:r>
          </a:p>
        </p:txBody>
      </p:sp>
      <p:pic>
        <p:nvPicPr>
          <p:cNvPr id="6" name="Template_PPT_Luque_20190124-1454_Interior.png" descr="Template_PPT_Luque_20190124-1454_Interior.png"/>
          <p:cNvPicPr>
            <a:picLocks noChangeAspect="1"/>
          </p:cNvPicPr>
          <p:nvPr userDrawn="1"/>
        </p:nvPicPr>
        <p:blipFill rotWithShape="1">
          <a:blip r:embed="rId6"/>
          <a:srcRect l="28320" t="89336"/>
          <a:stretch/>
        </p:blipFill>
        <p:spPr>
          <a:xfrm>
            <a:off x="12207240" y="12693873"/>
            <a:ext cx="12176760" cy="101870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584468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</p:sldLayoutIdLst>
  <p:transition spd="med"/>
  <p:hf hdr="0" ftr="0" dt="0"/>
  <p:txStyles>
    <p:titleStyle>
      <a:lvl1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1pPr>
      <a:lvl2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2pPr>
      <a:lvl3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3pPr>
      <a:lvl4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4pPr>
      <a:lvl5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5pPr>
      <a:lvl6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6pPr>
      <a:lvl7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7pPr>
      <a:lvl8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8pPr>
      <a:lvl9pPr marL="0" marR="0" indent="0" algn="ct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 Medium"/>
          <a:ea typeface="Helvetica Neue Medium"/>
          <a:cs typeface="Helvetica Neue Medium"/>
          <a:sym typeface="Helvetica Neue Medium"/>
        </a:defRPr>
      </a:lvl9pPr>
    </p:titleStyle>
    <p:bodyStyle>
      <a:lvl1pPr marL="63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1pPr>
      <a:lvl2pPr marL="127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2pPr>
      <a:lvl3pPr marL="190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3pPr>
      <a:lvl4pPr marL="254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4pPr>
      <a:lvl5pPr marL="317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5pPr>
      <a:lvl6pPr marL="381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6pPr>
      <a:lvl7pPr marL="444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7pPr>
      <a:lvl8pPr marL="5080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8pPr>
      <a:lvl9pPr marL="5715000" marR="0" indent="-635000" algn="l" defTabSz="825500" rtl="0" eaLnBrk="1" latinLnBrk="0" hangingPunct="1">
        <a:lnSpc>
          <a:spcPct val="100000"/>
        </a:lnSpc>
        <a:spcBef>
          <a:spcPts val="5900"/>
        </a:spcBef>
        <a:spcAft>
          <a:spcPts val="0"/>
        </a:spcAft>
        <a:buClrTx/>
        <a:buSzPct val="125000"/>
        <a:buFontTx/>
        <a:buChar char="•"/>
        <a:tabLst/>
        <a:defRPr sz="4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Helvetica Neue"/>
        </a:defRPr>
      </a:lvl9pPr>
    </p:bodyStyle>
    <p:otherStyle>
      <a:lvl1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0" algn="r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1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ítulo 2"/>
          <p:cNvSpPr txBox="1">
            <a:spLocks noGrp="1"/>
          </p:cNvSpPr>
          <p:nvPr>
            <p:ph type="title"/>
          </p:nvPr>
        </p:nvSpPr>
        <p:spPr>
          <a:xfrm>
            <a:off x="12860638" y="5715001"/>
            <a:ext cx="11256661" cy="2286002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s-ES_tradnl" sz="8000" dirty="0"/>
              <a:t>Cuestionario de Capacidades Operativas</a:t>
            </a:r>
            <a:endParaRPr sz="8000" dirty="0"/>
          </a:p>
        </p:txBody>
      </p:sp>
      <p:sp>
        <p:nvSpPr>
          <p:cNvPr id="3" name="Título 2"/>
          <p:cNvSpPr txBox="1">
            <a:spLocks/>
          </p:cNvSpPr>
          <p:nvPr/>
        </p:nvSpPr>
        <p:spPr>
          <a:xfrm>
            <a:off x="17059274" y="11144250"/>
            <a:ext cx="6110467" cy="15430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7700" b="1" i="0" kern="1200">
                <a:solidFill>
                  <a:srgbClr val="FFFFF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algn="r"/>
            <a:r>
              <a:rPr lang="es-ES_tradnl" sz="3600" dirty="0" err="1"/>
              <a:t>CoAC</a:t>
            </a:r>
            <a:r>
              <a:rPr lang="es-ES_tradnl" sz="3600" dirty="0"/>
              <a:t> – 28 de septiembre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9</a:t>
            </a:fld>
            <a:endParaRPr lang="en-U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DBFB862-AF20-484F-950D-A652F7A6ADFD}"/>
              </a:ext>
            </a:extLst>
          </p:cNvPr>
          <p:cNvSpPr txBox="1">
            <a:spLocks/>
          </p:cNvSpPr>
          <p:nvPr/>
        </p:nvSpPr>
        <p:spPr>
          <a:xfrm>
            <a:off x="227253" y="3153617"/>
            <a:ext cx="7861355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es-MX" sz="4400" dirty="0">
                <a:latin typeface="+mj-lt"/>
              </a:rPr>
              <a:t>Por Direcciones Generales:</a:t>
            </a:r>
            <a:endParaRPr lang="es-MX" dirty="0">
              <a:latin typeface="+mj-lt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037BF77E-D8B4-4362-90A2-14141BA97378}"/>
              </a:ext>
            </a:extLst>
          </p:cNvPr>
          <p:cNvSpPr txBox="1">
            <a:spLocks/>
          </p:cNvSpPr>
          <p:nvPr/>
        </p:nvSpPr>
        <p:spPr>
          <a:xfrm>
            <a:off x="12123025" y="3153616"/>
            <a:ext cx="7861355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es-MX" sz="4400" dirty="0">
                <a:latin typeface="+mj-lt"/>
              </a:rPr>
              <a:t>Por Direcciones Regionales:</a:t>
            </a:r>
            <a:endParaRPr lang="es-MX" dirty="0">
              <a:latin typeface="+mj-lt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19E911B5-818C-44E7-9D77-E3458448E82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92558615"/>
              </p:ext>
            </p:extLst>
          </p:nvPr>
        </p:nvGraphicFramePr>
        <p:xfrm>
          <a:off x="326571" y="3933410"/>
          <a:ext cx="1152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9EEE87B9-A335-48B3-98D9-A320A876ACB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36228926"/>
              </p:ext>
            </p:extLst>
          </p:nvPr>
        </p:nvGraphicFramePr>
        <p:xfrm>
          <a:off x="12192000" y="3933410"/>
          <a:ext cx="1152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Text">
            <a:extLst>
              <a:ext uri="{FF2B5EF4-FFF2-40B4-BE49-F238E27FC236}">
                <a16:creationId xmlns:a16="http://schemas.microsoft.com/office/drawing/2014/main" id="{7A6EBD75-E3DC-4F6C-B7F1-DEB7FB1D8BFE}"/>
              </a:ext>
            </a:extLst>
          </p:cNvPr>
          <p:cNvSpPr txBox="1">
            <a:spLocks/>
          </p:cNvSpPr>
          <p:nvPr/>
        </p:nvSpPr>
        <p:spPr>
          <a:xfrm>
            <a:off x="478970" y="12233964"/>
            <a:ext cx="5119439" cy="771351"/>
          </a:xfrm>
          <a:custGeom>
            <a:avLst/>
            <a:gdLst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924886 w 4924886"/>
              <a:gd name="connsiteY2" fmla="*/ 942975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94145 w 4924886"/>
              <a:gd name="connsiteY2" fmla="*/ 942975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62431"/>
              <a:gd name="connsiteX1" fmla="*/ 4924886 w 4924886"/>
              <a:gd name="connsiteY1" fmla="*/ 0 h 962431"/>
              <a:gd name="connsiteX2" fmla="*/ 4419047 w 4924886"/>
              <a:gd name="connsiteY2" fmla="*/ 962431 h 962431"/>
              <a:gd name="connsiteX3" fmla="*/ 0 w 4924886"/>
              <a:gd name="connsiteY3" fmla="*/ 942975 h 962431"/>
              <a:gd name="connsiteX4" fmla="*/ 0 w 4924886"/>
              <a:gd name="connsiteY4" fmla="*/ 0 h 962431"/>
              <a:gd name="connsiteX0" fmla="*/ 0 w 4924886"/>
              <a:gd name="connsiteY0" fmla="*/ 0 h 962431"/>
              <a:gd name="connsiteX1" fmla="*/ 4924886 w 4924886"/>
              <a:gd name="connsiteY1" fmla="*/ 0 h 962431"/>
              <a:gd name="connsiteX2" fmla="*/ 4302315 w 4924886"/>
              <a:gd name="connsiteY2" fmla="*/ 962431 h 962431"/>
              <a:gd name="connsiteX3" fmla="*/ 0 w 4924886"/>
              <a:gd name="connsiteY3" fmla="*/ 942975 h 962431"/>
              <a:gd name="connsiteX4" fmla="*/ 0 w 4924886"/>
              <a:gd name="connsiteY4" fmla="*/ 0 h 962431"/>
              <a:gd name="connsiteX0" fmla="*/ 0 w 4924886"/>
              <a:gd name="connsiteY0" fmla="*/ 0 h 942976"/>
              <a:gd name="connsiteX1" fmla="*/ 4924886 w 4924886"/>
              <a:gd name="connsiteY1" fmla="*/ 0 h 942976"/>
              <a:gd name="connsiteX2" fmla="*/ 4302315 w 4924886"/>
              <a:gd name="connsiteY2" fmla="*/ 933373 h 942976"/>
              <a:gd name="connsiteX3" fmla="*/ 0 w 4924886"/>
              <a:gd name="connsiteY3" fmla="*/ 942975 h 942976"/>
              <a:gd name="connsiteX4" fmla="*/ 0 w 4924886"/>
              <a:gd name="connsiteY4" fmla="*/ 0 h 942976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94145 w 4924886"/>
              <a:gd name="connsiteY2" fmla="*/ 904316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74689 w 4924886"/>
              <a:gd name="connsiteY2" fmla="*/ 904317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613600 w 4924886"/>
              <a:gd name="connsiteY2" fmla="*/ 904317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671966 w 4924886"/>
              <a:gd name="connsiteY2" fmla="*/ 933376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5119439"/>
              <a:gd name="connsiteY0" fmla="*/ 0 h 942975"/>
              <a:gd name="connsiteX1" fmla="*/ 5119439 w 5119439"/>
              <a:gd name="connsiteY1" fmla="*/ 0 h 942975"/>
              <a:gd name="connsiteX2" fmla="*/ 4671966 w 5119439"/>
              <a:gd name="connsiteY2" fmla="*/ 933376 h 942975"/>
              <a:gd name="connsiteX3" fmla="*/ 0 w 5119439"/>
              <a:gd name="connsiteY3" fmla="*/ 942975 h 942975"/>
              <a:gd name="connsiteX4" fmla="*/ 0 w 5119439"/>
              <a:gd name="connsiteY4" fmla="*/ 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439" h="942975">
                <a:moveTo>
                  <a:pt x="0" y="0"/>
                </a:moveTo>
                <a:lnTo>
                  <a:pt x="5119439" y="0"/>
                </a:lnTo>
                <a:lnTo>
                  <a:pt x="4671966" y="933376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solidFill>
            <a:srgbClr val="B9BBB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63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>
              <a:buFontTx/>
              <a:buNone/>
            </a:pPr>
            <a:r>
              <a:rPr lang="es-MX" sz="4400" b="1" dirty="0">
                <a:solidFill>
                  <a:srgbClr val="002F58"/>
                </a:solidFill>
                <a:cs typeface="Arial"/>
                <a:sym typeface="Arial"/>
              </a:rPr>
              <a:t>Apartado 2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585952" y="287223"/>
            <a:ext cx="23074147" cy="94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6000" b="1" kern="1200">
                <a:solidFill>
                  <a:srgbClr val="092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  <a:sym typeface="Arial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latin typeface="Helvetica Neue Medium"/>
              </a:rPr>
              <a:t>2.2 Módulo de recursos humanos e institucionales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D2CAD9B9-4D75-47AA-8878-23E8C5FFC8B5}"/>
              </a:ext>
            </a:extLst>
          </p:cNvPr>
          <p:cNvSpPr txBox="1">
            <a:spLocks/>
          </p:cNvSpPr>
          <p:nvPr/>
        </p:nvSpPr>
        <p:spPr>
          <a:xfrm>
            <a:off x="478970" y="1789209"/>
            <a:ext cx="7861355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l" hangingPunct="1"/>
            <a:r>
              <a:rPr lang="es-MX" sz="5400" dirty="0">
                <a:solidFill>
                  <a:srgbClr val="00B050"/>
                </a:solidFill>
                <a:latin typeface="+mj-lt"/>
              </a:rPr>
              <a:t>Resultados Generales:</a:t>
            </a:r>
          </a:p>
        </p:txBody>
      </p:sp>
    </p:spTree>
    <p:extLst>
      <p:ext uri="{BB962C8B-B14F-4D97-AF65-F5344CB8AC3E}">
        <p14:creationId xmlns:p14="http://schemas.microsoft.com/office/powerpoint/2010/main" val="247391854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10</a:t>
            </a:fld>
            <a:endParaRPr lang="en-U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DBFB862-AF20-484F-950D-A652F7A6ADFD}"/>
              </a:ext>
            </a:extLst>
          </p:cNvPr>
          <p:cNvSpPr txBox="1">
            <a:spLocks/>
          </p:cNvSpPr>
          <p:nvPr/>
        </p:nvSpPr>
        <p:spPr>
          <a:xfrm>
            <a:off x="893989" y="1738705"/>
            <a:ext cx="7861355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l" hangingPunct="1"/>
            <a:r>
              <a:rPr lang="es-MX" sz="5400" dirty="0">
                <a:solidFill>
                  <a:srgbClr val="00B050"/>
                </a:solidFill>
                <a:latin typeface="+mj-lt"/>
              </a:rPr>
              <a:t>Puntos de atención</a:t>
            </a:r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DFF878C6-0A6B-4EEF-A50E-893DBD70921D}"/>
              </a:ext>
            </a:extLst>
          </p:cNvPr>
          <p:cNvSpPr txBox="1">
            <a:spLocks/>
          </p:cNvSpPr>
          <p:nvPr/>
        </p:nvSpPr>
        <p:spPr>
          <a:xfrm>
            <a:off x="1436914" y="3383636"/>
            <a:ext cx="21267508" cy="8523921"/>
          </a:xfrm>
          <a:prstGeom prst="rect">
            <a:avLst/>
          </a:prstGeom>
        </p:spPr>
        <p:txBody>
          <a:bodyPr anchor="t"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b="1" dirty="0"/>
              <a:t>36%  </a:t>
            </a:r>
            <a:r>
              <a:rPr lang="es-MX" dirty="0"/>
              <a:t>de las oficinas considera </a:t>
            </a:r>
            <a:r>
              <a:rPr lang="es-MX" b="1" dirty="0"/>
              <a:t>“algo adecuado” </a:t>
            </a:r>
            <a:r>
              <a:rPr lang="es-MX" dirty="0"/>
              <a:t>todos los aspectos relativos a la </a:t>
            </a:r>
            <a:r>
              <a:rPr lang="es-MX" b="1" dirty="0"/>
              <a:t>capacitación</a:t>
            </a:r>
            <a:r>
              <a:rPr lang="es-MX" dirty="0"/>
              <a:t>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b="1" dirty="0"/>
              <a:t>29.8%  </a:t>
            </a:r>
            <a:r>
              <a:rPr lang="es-MX" dirty="0"/>
              <a:t>menciona que </a:t>
            </a:r>
            <a:r>
              <a:rPr lang="es-MX" b="1" dirty="0"/>
              <a:t>no cuenta con una aula exclusiva </a:t>
            </a:r>
            <a:r>
              <a:rPr lang="es-MX" dirty="0"/>
              <a:t>para la </a:t>
            </a:r>
            <a:r>
              <a:rPr lang="es-MX" b="1" dirty="0"/>
              <a:t>capacitación</a:t>
            </a:r>
            <a:r>
              <a:rPr lang="es-MX" dirty="0"/>
              <a:t> y que esta </a:t>
            </a:r>
            <a:r>
              <a:rPr lang="es-MX" b="1" dirty="0"/>
              <a:t>no está sustentada en manuales</a:t>
            </a:r>
            <a:r>
              <a:rPr lang="es-MX" dirty="0"/>
              <a:t>, instructivos, materiales pedagógicos y ejercicios debidamente supervisados.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Existe una diferencia entre la evaluación de las Direcciones Regionales y las Coordinaciones Estatales que se debe a que la operación de la capacitación, el requerimiento de aulas y la logística depende para casi la totalidad de los programas de información del ámbito estatal.</a:t>
            </a:r>
          </a:p>
        </p:txBody>
      </p:sp>
      <p:sp>
        <p:nvSpPr>
          <p:cNvPr id="3" name="Title Text">
            <a:extLst>
              <a:ext uri="{FF2B5EF4-FFF2-40B4-BE49-F238E27FC236}">
                <a16:creationId xmlns:a16="http://schemas.microsoft.com/office/drawing/2014/main" id="{D3499D9A-2929-43ED-8FB0-94B473C9F643}"/>
              </a:ext>
            </a:extLst>
          </p:cNvPr>
          <p:cNvSpPr txBox="1">
            <a:spLocks/>
          </p:cNvSpPr>
          <p:nvPr/>
        </p:nvSpPr>
        <p:spPr>
          <a:xfrm>
            <a:off x="478970" y="12233964"/>
            <a:ext cx="5119439" cy="771351"/>
          </a:xfrm>
          <a:custGeom>
            <a:avLst/>
            <a:gdLst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924886 w 4924886"/>
              <a:gd name="connsiteY2" fmla="*/ 942975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94145 w 4924886"/>
              <a:gd name="connsiteY2" fmla="*/ 942975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62431"/>
              <a:gd name="connsiteX1" fmla="*/ 4924886 w 4924886"/>
              <a:gd name="connsiteY1" fmla="*/ 0 h 962431"/>
              <a:gd name="connsiteX2" fmla="*/ 4419047 w 4924886"/>
              <a:gd name="connsiteY2" fmla="*/ 962431 h 962431"/>
              <a:gd name="connsiteX3" fmla="*/ 0 w 4924886"/>
              <a:gd name="connsiteY3" fmla="*/ 942975 h 962431"/>
              <a:gd name="connsiteX4" fmla="*/ 0 w 4924886"/>
              <a:gd name="connsiteY4" fmla="*/ 0 h 962431"/>
              <a:gd name="connsiteX0" fmla="*/ 0 w 4924886"/>
              <a:gd name="connsiteY0" fmla="*/ 0 h 962431"/>
              <a:gd name="connsiteX1" fmla="*/ 4924886 w 4924886"/>
              <a:gd name="connsiteY1" fmla="*/ 0 h 962431"/>
              <a:gd name="connsiteX2" fmla="*/ 4302315 w 4924886"/>
              <a:gd name="connsiteY2" fmla="*/ 962431 h 962431"/>
              <a:gd name="connsiteX3" fmla="*/ 0 w 4924886"/>
              <a:gd name="connsiteY3" fmla="*/ 942975 h 962431"/>
              <a:gd name="connsiteX4" fmla="*/ 0 w 4924886"/>
              <a:gd name="connsiteY4" fmla="*/ 0 h 962431"/>
              <a:gd name="connsiteX0" fmla="*/ 0 w 4924886"/>
              <a:gd name="connsiteY0" fmla="*/ 0 h 942976"/>
              <a:gd name="connsiteX1" fmla="*/ 4924886 w 4924886"/>
              <a:gd name="connsiteY1" fmla="*/ 0 h 942976"/>
              <a:gd name="connsiteX2" fmla="*/ 4302315 w 4924886"/>
              <a:gd name="connsiteY2" fmla="*/ 933373 h 942976"/>
              <a:gd name="connsiteX3" fmla="*/ 0 w 4924886"/>
              <a:gd name="connsiteY3" fmla="*/ 942975 h 942976"/>
              <a:gd name="connsiteX4" fmla="*/ 0 w 4924886"/>
              <a:gd name="connsiteY4" fmla="*/ 0 h 942976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94145 w 4924886"/>
              <a:gd name="connsiteY2" fmla="*/ 904316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74689 w 4924886"/>
              <a:gd name="connsiteY2" fmla="*/ 904317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613600 w 4924886"/>
              <a:gd name="connsiteY2" fmla="*/ 904317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671966 w 4924886"/>
              <a:gd name="connsiteY2" fmla="*/ 933376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5119439"/>
              <a:gd name="connsiteY0" fmla="*/ 0 h 942975"/>
              <a:gd name="connsiteX1" fmla="*/ 5119439 w 5119439"/>
              <a:gd name="connsiteY1" fmla="*/ 0 h 942975"/>
              <a:gd name="connsiteX2" fmla="*/ 4671966 w 5119439"/>
              <a:gd name="connsiteY2" fmla="*/ 933376 h 942975"/>
              <a:gd name="connsiteX3" fmla="*/ 0 w 5119439"/>
              <a:gd name="connsiteY3" fmla="*/ 942975 h 942975"/>
              <a:gd name="connsiteX4" fmla="*/ 0 w 5119439"/>
              <a:gd name="connsiteY4" fmla="*/ 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439" h="942975">
                <a:moveTo>
                  <a:pt x="0" y="0"/>
                </a:moveTo>
                <a:lnTo>
                  <a:pt x="5119439" y="0"/>
                </a:lnTo>
                <a:lnTo>
                  <a:pt x="4671966" y="933376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solidFill>
            <a:srgbClr val="B9BBB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63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>
              <a:buFontTx/>
              <a:buNone/>
            </a:pPr>
            <a:r>
              <a:rPr lang="es-MX" sz="4400" b="1" dirty="0">
                <a:solidFill>
                  <a:srgbClr val="002F58"/>
                </a:solidFill>
                <a:cs typeface="Arial"/>
                <a:sym typeface="Arial"/>
              </a:rPr>
              <a:t>Apartado 2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85952" y="287223"/>
            <a:ext cx="23074147" cy="94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6000" b="1" kern="1200">
                <a:solidFill>
                  <a:srgbClr val="092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  <a:sym typeface="Arial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latin typeface="Helvetica Neue Medium"/>
              </a:rPr>
              <a:t>2.2 Módulo de recursos humanos e institucionales</a:t>
            </a:r>
          </a:p>
        </p:txBody>
      </p:sp>
    </p:spTree>
    <p:extLst>
      <p:ext uri="{BB962C8B-B14F-4D97-AF65-F5344CB8AC3E}">
        <p14:creationId xmlns:p14="http://schemas.microsoft.com/office/powerpoint/2010/main" val="2026810180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11</a:t>
            </a:fld>
            <a:endParaRPr lang="en-U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DBFB862-AF20-484F-950D-A652F7A6ADFD}"/>
              </a:ext>
            </a:extLst>
          </p:cNvPr>
          <p:cNvSpPr txBox="1">
            <a:spLocks/>
          </p:cNvSpPr>
          <p:nvPr/>
        </p:nvSpPr>
        <p:spPr>
          <a:xfrm>
            <a:off x="97153" y="3104695"/>
            <a:ext cx="7861355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es-MX" sz="4400" dirty="0">
                <a:latin typeface="+mj-lt"/>
              </a:rPr>
              <a:t>Por Direcciones Generales:</a:t>
            </a:r>
            <a:endParaRPr lang="es-MX" dirty="0">
              <a:latin typeface="+mj-lt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037BF77E-D8B4-4362-90A2-14141BA97378}"/>
              </a:ext>
            </a:extLst>
          </p:cNvPr>
          <p:cNvSpPr txBox="1">
            <a:spLocks/>
          </p:cNvSpPr>
          <p:nvPr/>
        </p:nvSpPr>
        <p:spPr>
          <a:xfrm>
            <a:off x="12173975" y="3037565"/>
            <a:ext cx="7861355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es-MX" sz="4400" dirty="0">
                <a:latin typeface="+mj-lt"/>
              </a:rPr>
              <a:t>Por Direcciones Regionales:</a:t>
            </a:r>
            <a:endParaRPr lang="es-MX" dirty="0">
              <a:latin typeface="+mj-lt"/>
            </a:endParaRPr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C3B3A964-8C16-4302-845A-B9B4389023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0458013"/>
              </p:ext>
            </p:extLst>
          </p:nvPr>
        </p:nvGraphicFramePr>
        <p:xfrm>
          <a:off x="375564" y="3919742"/>
          <a:ext cx="1152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94D99DD7-84A7-4122-862E-97DD3280E7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797494"/>
              </p:ext>
            </p:extLst>
          </p:nvPr>
        </p:nvGraphicFramePr>
        <p:xfrm>
          <a:off x="12365512" y="3919742"/>
          <a:ext cx="1152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Text">
            <a:extLst>
              <a:ext uri="{FF2B5EF4-FFF2-40B4-BE49-F238E27FC236}">
                <a16:creationId xmlns:a16="http://schemas.microsoft.com/office/drawing/2014/main" id="{B869AF42-FEEF-4A89-9311-55A557B5B003}"/>
              </a:ext>
            </a:extLst>
          </p:cNvPr>
          <p:cNvSpPr txBox="1">
            <a:spLocks/>
          </p:cNvSpPr>
          <p:nvPr/>
        </p:nvSpPr>
        <p:spPr>
          <a:xfrm>
            <a:off x="478970" y="12233964"/>
            <a:ext cx="5119439" cy="771351"/>
          </a:xfrm>
          <a:custGeom>
            <a:avLst/>
            <a:gdLst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924886 w 4924886"/>
              <a:gd name="connsiteY2" fmla="*/ 942975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94145 w 4924886"/>
              <a:gd name="connsiteY2" fmla="*/ 942975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62431"/>
              <a:gd name="connsiteX1" fmla="*/ 4924886 w 4924886"/>
              <a:gd name="connsiteY1" fmla="*/ 0 h 962431"/>
              <a:gd name="connsiteX2" fmla="*/ 4419047 w 4924886"/>
              <a:gd name="connsiteY2" fmla="*/ 962431 h 962431"/>
              <a:gd name="connsiteX3" fmla="*/ 0 w 4924886"/>
              <a:gd name="connsiteY3" fmla="*/ 942975 h 962431"/>
              <a:gd name="connsiteX4" fmla="*/ 0 w 4924886"/>
              <a:gd name="connsiteY4" fmla="*/ 0 h 962431"/>
              <a:gd name="connsiteX0" fmla="*/ 0 w 4924886"/>
              <a:gd name="connsiteY0" fmla="*/ 0 h 962431"/>
              <a:gd name="connsiteX1" fmla="*/ 4924886 w 4924886"/>
              <a:gd name="connsiteY1" fmla="*/ 0 h 962431"/>
              <a:gd name="connsiteX2" fmla="*/ 4302315 w 4924886"/>
              <a:gd name="connsiteY2" fmla="*/ 962431 h 962431"/>
              <a:gd name="connsiteX3" fmla="*/ 0 w 4924886"/>
              <a:gd name="connsiteY3" fmla="*/ 942975 h 962431"/>
              <a:gd name="connsiteX4" fmla="*/ 0 w 4924886"/>
              <a:gd name="connsiteY4" fmla="*/ 0 h 962431"/>
              <a:gd name="connsiteX0" fmla="*/ 0 w 4924886"/>
              <a:gd name="connsiteY0" fmla="*/ 0 h 942976"/>
              <a:gd name="connsiteX1" fmla="*/ 4924886 w 4924886"/>
              <a:gd name="connsiteY1" fmla="*/ 0 h 942976"/>
              <a:gd name="connsiteX2" fmla="*/ 4302315 w 4924886"/>
              <a:gd name="connsiteY2" fmla="*/ 933373 h 942976"/>
              <a:gd name="connsiteX3" fmla="*/ 0 w 4924886"/>
              <a:gd name="connsiteY3" fmla="*/ 942975 h 942976"/>
              <a:gd name="connsiteX4" fmla="*/ 0 w 4924886"/>
              <a:gd name="connsiteY4" fmla="*/ 0 h 942976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94145 w 4924886"/>
              <a:gd name="connsiteY2" fmla="*/ 904316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74689 w 4924886"/>
              <a:gd name="connsiteY2" fmla="*/ 904317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613600 w 4924886"/>
              <a:gd name="connsiteY2" fmla="*/ 904317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671966 w 4924886"/>
              <a:gd name="connsiteY2" fmla="*/ 933376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5119439"/>
              <a:gd name="connsiteY0" fmla="*/ 0 h 942975"/>
              <a:gd name="connsiteX1" fmla="*/ 5119439 w 5119439"/>
              <a:gd name="connsiteY1" fmla="*/ 0 h 942975"/>
              <a:gd name="connsiteX2" fmla="*/ 4671966 w 5119439"/>
              <a:gd name="connsiteY2" fmla="*/ 933376 h 942975"/>
              <a:gd name="connsiteX3" fmla="*/ 0 w 5119439"/>
              <a:gd name="connsiteY3" fmla="*/ 942975 h 942975"/>
              <a:gd name="connsiteX4" fmla="*/ 0 w 5119439"/>
              <a:gd name="connsiteY4" fmla="*/ 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439" h="942975">
                <a:moveTo>
                  <a:pt x="0" y="0"/>
                </a:moveTo>
                <a:lnTo>
                  <a:pt x="5119439" y="0"/>
                </a:lnTo>
                <a:lnTo>
                  <a:pt x="4671966" y="933376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solidFill>
            <a:srgbClr val="B9BBB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63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>
              <a:buFontTx/>
              <a:buNone/>
            </a:pPr>
            <a:r>
              <a:rPr lang="es-MX" sz="4400" b="1" dirty="0">
                <a:solidFill>
                  <a:srgbClr val="002F58"/>
                </a:solidFill>
                <a:cs typeface="Arial"/>
                <a:sym typeface="Arial"/>
              </a:rPr>
              <a:t>Apartado 3</a:t>
            </a:r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585952" y="287223"/>
            <a:ext cx="23074147" cy="94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6000" b="1" kern="1200">
                <a:solidFill>
                  <a:srgbClr val="092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  <a:sym typeface="Arial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latin typeface="Helvetica Neue Medium"/>
              </a:rPr>
              <a:t>2.3 Módulo de planeación y seguimiento operativo 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D2CAD9B9-4D75-47AA-8878-23E8C5FFC8B5}"/>
              </a:ext>
            </a:extLst>
          </p:cNvPr>
          <p:cNvSpPr txBox="1">
            <a:spLocks/>
          </p:cNvSpPr>
          <p:nvPr/>
        </p:nvSpPr>
        <p:spPr>
          <a:xfrm>
            <a:off x="478970" y="1789209"/>
            <a:ext cx="7861355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l" hangingPunct="1"/>
            <a:r>
              <a:rPr lang="es-MX" sz="5400" dirty="0">
                <a:solidFill>
                  <a:srgbClr val="00B050"/>
                </a:solidFill>
                <a:latin typeface="+mj-lt"/>
              </a:rPr>
              <a:t>Resultados Generales:</a:t>
            </a:r>
          </a:p>
        </p:txBody>
      </p:sp>
    </p:spTree>
    <p:extLst>
      <p:ext uri="{BB962C8B-B14F-4D97-AF65-F5344CB8AC3E}">
        <p14:creationId xmlns:p14="http://schemas.microsoft.com/office/powerpoint/2010/main" val="4147342834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12</a:t>
            </a:fld>
            <a:endParaRPr lang="en-U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DBFB862-AF20-484F-950D-A652F7A6ADFD}"/>
              </a:ext>
            </a:extLst>
          </p:cNvPr>
          <p:cNvSpPr txBox="1">
            <a:spLocks/>
          </p:cNvSpPr>
          <p:nvPr/>
        </p:nvSpPr>
        <p:spPr>
          <a:xfrm>
            <a:off x="1436914" y="1961604"/>
            <a:ext cx="7861355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l" hangingPunct="1"/>
            <a:r>
              <a:rPr lang="es-MX" sz="5400" dirty="0">
                <a:solidFill>
                  <a:srgbClr val="00B050"/>
                </a:solidFill>
                <a:latin typeface="+mj-lt"/>
              </a:rPr>
              <a:t>Puntos de atención</a:t>
            </a:r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DFF878C6-0A6B-4EEF-A50E-893DBD70921D}"/>
              </a:ext>
            </a:extLst>
          </p:cNvPr>
          <p:cNvSpPr txBox="1">
            <a:spLocks/>
          </p:cNvSpPr>
          <p:nvPr/>
        </p:nvSpPr>
        <p:spPr>
          <a:xfrm>
            <a:off x="1436914" y="3383636"/>
            <a:ext cx="21267508" cy="8523921"/>
          </a:xfrm>
          <a:prstGeom prst="rect">
            <a:avLst/>
          </a:prstGeom>
        </p:spPr>
        <p:txBody>
          <a:bodyPr anchor="t"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b="1" dirty="0"/>
              <a:t>34%  </a:t>
            </a:r>
            <a:r>
              <a:rPr lang="es-MX" dirty="0"/>
              <a:t>de las oficinas mencionan que </a:t>
            </a:r>
            <a:r>
              <a:rPr lang="es-MX" b="1" dirty="0"/>
              <a:t>no existe un sitio de colaboración </a:t>
            </a:r>
            <a:r>
              <a:rPr lang="es-MX" dirty="0"/>
              <a:t>para cada operativo en el que se retroalimente, se resuelvan dudas y se den indicaciones que toda la estructura pueda seguir.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b="1" dirty="0"/>
              <a:t>21.3%</a:t>
            </a:r>
            <a:r>
              <a:rPr lang="es-MX" dirty="0"/>
              <a:t>  mencionan que el personal de campo </a:t>
            </a:r>
            <a:r>
              <a:rPr lang="es-MX" b="1" dirty="0"/>
              <a:t>no retroalimenta regular y sistemáticamente a la unidad de diseño</a:t>
            </a:r>
            <a:r>
              <a:rPr lang="es-MX" dirty="0"/>
              <a:t> sobre elementos relacionados a la actualización cartográfica, el uso de términos, entre otros.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b="1" dirty="0"/>
              <a:t>31.9%  </a:t>
            </a:r>
            <a:r>
              <a:rPr lang="es-MX" dirty="0"/>
              <a:t>de estas señalan que sólo en algunos proyectos se explica al informante la utilidad de la información que nos proporciona.</a:t>
            </a:r>
            <a:endParaRPr lang="es-MX" sz="4400" dirty="0"/>
          </a:p>
        </p:txBody>
      </p:sp>
      <p:sp>
        <p:nvSpPr>
          <p:cNvPr id="3" name="Title Text">
            <a:extLst>
              <a:ext uri="{FF2B5EF4-FFF2-40B4-BE49-F238E27FC236}">
                <a16:creationId xmlns:a16="http://schemas.microsoft.com/office/drawing/2014/main" id="{A2A9DA64-E75E-4691-8B57-9616F060D1F0}"/>
              </a:ext>
            </a:extLst>
          </p:cNvPr>
          <p:cNvSpPr txBox="1">
            <a:spLocks/>
          </p:cNvSpPr>
          <p:nvPr/>
        </p:nvSpPr>
        <p:spPr>
          <a:xfrm>
            <a:off x="478970" y="12233964"/>
            <a:ext cx="5119439" cy="771351"/>
          </a:xfrm>
          <a:custGeom>
            <a:avLst/>
            <a:gdLst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924886 w 4924886"/>
              <a:gd name="connsiteY2" fmla="*/ 942975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94145 w 4924886"/>
              <a:gd name="connsiteY2" fmla="*/ 942975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62431"/>
              <a:gd name="connsiteX1" fmla="*/ 4924886 w 4924886"/>
              <a:gd name="connsiteY1" fmla="*/ 0 h 962431"/>
              <a:gd name="connsiteX2" fmla="*/ 4419047 w 4924886"/>
              <a:gd name="connsiteY2" fmla="*/ 962431 h 962431"/>
              <a:gd name="connsiteX3" fmla="*/ 0 w 4924886"/>
              <a:gd name="connsiteY3" fmla="*/ 942975 h 962431"/>
              <a:gd name="connsiteX4" fmla="*/ 0 w 4924886"/>
              <a:gd name="connsiteY4" fmla="*/ 0 h 962431"/>
              <a:gd name="connsiteX0" fmla="*/ 0 w 4924886"/>
              <a:gd name="connsiteY0" fmla="*/ 0 h 962431"/>
              <a:gd name="connsiteX1" fmla="*/ 4924886 w 4924886"/>
              <a:gd name="connsiteY1" fmla="*/ 0 h 962431"/>
              <a:gd name="connsiteX2" fmla="*/ 4302315 w 4924886"/>
              <a:gd name="connsiteY2" fmla="*/ 962431 h 962431"/>
              <a:gd name="connsiteX3" fmla="*/ 0 w 4924886"/>
              <a:gd name="connsiteY3" fmla="*/ 942975 h 962431"/>
              <a:gd name="connsiteX4" fmla="*/ 0 w 4924886"/>
              <a:gd name="connsiteY4" fmla="*/ 0 h 962431"/>
              <a:gd name="connsiteX0" fmla="*/ 0 w 4924886"/>
              <a:gd name="connsiteY0" fmla="*/ 0 h 942976"/>
              <a:gd name="connsiteX1" fmla="*/ 4924886 w 4924886"/>
              <a:gd name="connsiteY1" fmla="*/ 0 h 942976"/>
              <a:gd name="connsiteX2" fmla="*/ 4302315 w 4924886"/>
              <a:gd name="connsiteY2" fmla="*/ 933373 h 942976"/>
              <a:gd name="connsiteX3" fmla="*/ 0 w 4924886"/>
              <a:gd name="connsiteY3" fmla="*/ 942975 h 942976"/>
              <a:gd name="connsiteX4" fmla="*/ 0 w 4924886"/>
              <a:gd name="connsiteY4" fmla="*/ 0 h 942976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94145 w 4924886"/>
              <a:gd name="connsiteY2" fmla="*/ 904316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74689 w 4924886"/>
              <a:gd name="connsiteY2" fmla="*/ 904317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613600 w 4924886"/>
              <a:gd name="connsiteY2" fmla="*/ 904317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671966 w 4924886"/>
              <a:gd name="connsiteY2" fmla="*/ 933376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5119439"/>
              <a:gd name="connsiteY0" fmla="*/ 0 h 942975"/>
              <a:gd name="connsiteX1" fmla="*/ 5119439 w 5119439"/>
              <a:gd name="connsiteY1" fmla="*/ 0 h 942975"/>
              <a:gd name="connsiteX2" fmla="*/ 4671966 w 5119439"/>
              <a:gd name="connsiteY2" fmla="*/ 933376 h 942975"/>
              <a:gd name="connsiteX3" fmla="*/ 0 w 5119439"/>
              <a:gd name="connsiteY3" fmla="*/ 942975 h 942975"/>
              <a:gd name="connsiteX4" fmla="*/ 0 w 5119439"/>
              <a:gd name="connsiteY4" fmla="*/ 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439" h="942975">
                <a:moveTo>
                  <a:pt x="0" y="0"/>
                </a:moveTo>
                <a:lnTo>
                  <a:pt x="5119439" y="0"/>
                </a:lnTo>
                <a:lnTo>
                  <a:pt x="4671966" y="933376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solidFill>
            <a:srgbClr val="B9BBB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63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>
              <a:buFontTx/>
              <a:buNone/>
            </a:pPr>
            <a:r>
              <a:rPr lang="es-MX" sz="4400" b="1" dirty="0">
                <a:solidFill>
                  <a:srgbClr val="002F58"/>
                </a:solidFill>
                <a:cs typeface="Arial"/>
                <a:sym typeface="Arial"/>
              </a:rPr>
              <a:t>Apartado 3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85952" y="287223"/>
            <a:ext cx="23074147" cy="94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6000" b="1" kern="1200">
                <a:solidFill>
                  <a:srgbClr val="092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  <a:sym typeface="Arial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latin typeface="Helvetica Neue Medium"/>
              </a:rPr>
              <a:t>2.3 Módulo de planeación y seguimiento operativo </a:t>
            </a:r>
          </a:p>
        </p:txBody>
      </p:sp>
    </p:spTree>
    <p:extLst>
      <p:ext uri="{BB962C8B-B14F-4D97-AF65-F5344CB8AC3E}">
        <p14:creationId xmlns:p14="http://schemas.microsoft.com/office/powerpoint/2010/main" val="3875829504"/>
      </p:ext>
    </p:extLst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13</a:t>
            </a:fld>
            <a:endParaRPr lang="en-U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DBFB862-AF20-484F-950D-A652F7A6ADFD}"/>
              </a:ext>
            </a:extLst>
          </p:cNvPr>
          <p:cNvSpPr txBox="1">
            <a:spLocks/>
          </p:cNvSpPr>
          <p:nvPr/>
        </p:nvSpPr>
        <p:spPr>
          <a:xfrm>
            <a:off x="97153" y="3133270"/>
            <a:ext cx="7861355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es-MX" sz="4400" dirty="0">
                <a:latin typeface="+mj-lt"/>
              </a:rPr>
              <a:t>Por Direcciones Generales:</a:t>
            </a:r>
            <a:endParaRPr lang="es-MX" dirty="0">
              <a:latin typeface="+mj-lt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037BF77E-D8B4-4362-90A2-14141BA97378}"/>
              </a:ext>
            </a:extLst>
          </p:cNvPr>
          <p:cNvSpPr txBox="1">
            <a:spLocks/>
          </p:cNvSpPr>
          <p:nvPr/>
        </p:nvSpPr>
        <p:spPr>
          <a:xfrm>
            <a:off x="12161219" y="3133269"/>
            <a:ext cx="7861355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es-MX" sz="4400" dirty="0">
                <a:latin typeface="+mj-lt"/>
              </a:rPr>
              <a:t>Por Direcciones Regionales:</a:t>
            </a:r>
            <a:endParaRPr lang="es-MX" dirty="0">
              <a:latin typeface="+mj-lt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C82221D5-B22A-45BD-B96F-F387193AB2E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2625270"/>
              </p:ext>
            </p:extLst>
          </p:nvPr>
        </p:nvGraphicFramePr>
        <p:xfrm>
          <a:off x="369186" y="3919742"/>
          <a:ext cx="1152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B3A8BF54-CD18-44E3-AC12-D766384B557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5701690"/>
              </p:ext>
            </p:extLst>
          </p:nvPr>
        </p:nvGraphicFramePr>
        <p:xfrm>
          <a:off x="12365512" y="3919742"/>
          <a:ext cx="1152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Text">
            <a:extLst>
              <a:ext uri="{FF2B5EF4-FFF2-40B4-BE49-F238E27FC236}">
                <a16:creationId xmlns:a16="http://schemas.microsoft.com/office/drawing/2014/main" id="{A7F2B57C-D674-4049-8E51-64DCCC2227A9}"/>
              </a:ext>
            </a:extLst>
          </p:cNvPr>
          <p:cNvSpPr txBox="1">
            <a:spLocks/>
          </p:cNvSpPr>
          <p:nvPr/>
        </p:nvSpPr>
        <p:spPr>
          <a:xfrm>
            <a:off x="478970" y="12233964"/>
            <a:ext cx="5119439" cy="771351"/>
          </a:xfrm>
          <a:custGeom>
            <a:avLst/>
            <a:gdLst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924886 w 4924886"/>
              <a:gd name="connsiteY2" fmla="*/ 942975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94145 w 4924886"/>
              <a:gd name="connsiteY2" fmla="*/ 942975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62431"/>
              <a:gd name="connsiteX1" fmla="*/ 4924886 w 4924886"/>
              <a:gd name="connsiteY1" fmla="*/ 0 h 962431"/>
              <a:gd name="connsiteX2" fmla="*/ 4419047 w 4924886"/>
              <a:gd name="connsiteY2" fmla="*/ 962431 h 962431"/>
              <a:gd name="connsiteX3" fmla="*/ 0 w 4924886"/>
              <a:gd name="connsiteY3" fmla="*/ 942975 h 962431"/>
              <a:gd name="connsiteX4" fmla="*/ 0 w 4924886"/>
              <a:gd name="connsiteY4" fmla="*/ 0 h 962431"/>
              <a:gd name="connsiteX0" fmla="*/ 0 w 4924886"/>
              <a:gd name="connsiteY0" fmla="*/ 0 h 962431"/>
              <a:gd name="connsiteX1" fmla="*/ 4924886 w 4924886"/>
              <a:gd name="connsiteY1" fmla="*/ 0 h 962431"/>
              <a:gd name="connsiteX2" fmla="*/ 4302315 w 4924886"/>
              <a:gd name="connsiteY2" fmla="*/ 962431 h 962431"/>
              <a:gd name="connsiteX3" fmla="*/ 0 w 4924886"/>
              <a:gd name="connsiteY3" fmla="*/ 942975 h 962431"/>
              <a:gd name="connsiteX4" fmla="*/ 0 w 4924886"/>
              <a:gd name="connsiteY4" fmla="*/ 0 h 962431"/>
              <a:gd name="connsiteX0" fmla="*/ 0 w 4924886"/>
              <a:gd name="connsiteY0" fmla="*/ 0 h 942976"/>
              <a:gd name="connsiteX1" fmla="*/ 4924886 w 4924886"/>
              <a:gd name="connsiteY1" fmla="*/ 0 h 942976"/>
              <a:gd name="connsiteX2" fmla="*/ 4302315 w 4924886"/>
              <a:gd name="connsiteY2" fmla="*/ 933373 h 942976"/>
              <a:gd name="connsiteX3" fmla="*/ 0 w 4924886"/>
              <a:gd name="connsiteY3" fmla="*/ 942975 h 942976"/>
              <a:gd name="connsiteX4" fmla="*/ 0 w 4924886"/>
              <a:gd name="connsiteY4" fmla="*/ 0 h 942976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94145 w 4924886"/>
              <a:gd name="connsiteY2" fmla="*/ 904316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74689 w 4924886"/>
              <a:gd name="connsiteY2" fmla="*/ 904317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613600 w 4924886"/>
              <a:gd name="connsiteY2" fmla="*/ 904317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671966 w 4924886"/>
              <a:gd name="connsiteY2" fmla="*/ 933376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5119439"/>
              <a:gd name="connsiteY0" fmla="*/ 0 h 942975"/>
              <a:gd name="connsiteX1" fmla="*/ 5119439 w 5119439"/>
              <a:gd name="connsiteY1" fmla="*/ 0 h 942975"/>
              <a:gd name="connsiteX2" fmla="*/ 4671966 w 5119439"/>
              <a:gd name="connsiteY2" fmla="*/ 933376 h 942975"/>
              <a:gd name="connsiteX3" fmla="*/ 0 w 5119439"/>
              <a:gd name="connsiteY3" fmla="*/ 942975 h 942975"/>
              <a:gd name="connsiteX4" fmla="*/ 0 w 5119439"/>
              <a:gd name="connsiteY4" fmla="*/ 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439" h="942975">
                <a:moveTo>
                  <a:pt x="0" y="0"/>
                </a:moveTo>
                <a:lnTo>
                  <a:pt x="5119439" y="0"/>
                </a:lnTo>
                <a:lnTo>
                  <a:pt x="4671966" y="933376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solidFill>
            <a:srgbClr val="B9BBB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63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>
              <a:buFontTx/>
              <a:buNone/>
            </a:pPr>
            <a:r>
              <a:rPr lang="es-MX" sz="4400" b="1" dirty="0">
                <a:solidFill>
                  <a:srgbClr val="002F58"/>
                </a:solidFill>
                <a:cs typeface="Arial"/>
                <a:sym typeface="Arial"/>
              </a:rPr>
              <a:t>Apartado 4</a:t>
            </a:r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585952" y="287223"/>
            <a:ext cx="23074147" cy="94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6000" b="1" kern="1200">
                <a:solidFill>
                  <a:srgbClr val="092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  <a:sym typeface="Arial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latin typeface="Helvetica Neue Medium"/>
              </a:rPr>
              <a:t>2.4 Módulo de control de calidad</a:t>
            </a:r>
          </a:p>
        </p:txBody>
      </p:sp>
      <p:sp>
        <p:nvSpPr>
          <p:cNvPr id="14" name="Título 1">
            <a:extLst>
              <a:ext uri="{FF2B5EF4-FFF2-40B4-BE49-F238E27FC236}">
                <a16:creationId xmlns:a16="http://schemas.microsoft.com/office/drawing/2014/main" id="{D2CAD9B9-4D75-47AA-8878-23E8C5FFC8B5}"/>
              </a:ext>
            </a:extLst>
          </p:cNvPr>
          <p:cNvSpPr txBox="1">
            <a:spLocks/>
          </p:cNvSpPr>
          <p:nvPr/>
        </p:nvSpPr>
        <p:spPr>
          <a:xfrm>
            <a:off x="478970" y="1789209"/>
            <a:ext cx="7861355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l" hangingPunct="1"/>
            <a:r>
              <a:rPr lang="es-MX" sz="5400" dirty="0">
                <a:solidFill>
                  <a:srgbClr val="00B050"/>
                </a:solidFill>
                <a:latin typeface="+mj-lt"/>
              </a:rPr>
              <a:t>Resultados Generales:</a:t>
            </a:r>
          </a:p>
        </p:txBody>
      </p:sp>
    </p:spTree>
    <p:extLst>
      <p:ext uri="{BB962C8B-B14F-4D97-AF65-F5344CB8AC3E}">
        <p14:creationId xmlns:p14="http://schemas.microsoft.com/office/powerpoint/2010/main" val="1374985801"/>
      </p:ext>
    </p:extLst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14</a:t>
            </a:fld>
            <a:endParaRPr lang="en-U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DBFB862-AF20-484F-950D-A652F7A6ADFD}"/>
              </a:ext>
            </a:extLst>
          </p:cNvPr>
          <p:cNvSpPr txBox="1">
            <a:spLocks/>
          </p:cNvSpPr>
          <p:nvPr/>
        </p:nvSpPr>
        <p:spPr>
          <a:xfrm>
            <a:off x="1436914" y="2084810"/>
            <a:ext cx="7861355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l" hangingPunct="1"/>
            <a:r>
              <a:rPr lang="es-MX" sz="5400" dirty="0">
                <a:solidFill>
                  <a:srgbClr val="00B050"/>
                </a:solidFill>
                <a:latin typeface="+mj-lt"/>
              </a:rPr>
              <a:t>Puntos de atención</a:t>
            </a:r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DFF878C6-0A6B-4EEF-A50E-893DBD70921D}"/>
              </a:ext>
            </a:extLst>
          </p:cNvPr>
          <p:cNvSpPr txBox="1">
            <a:spLocks/>
          </p:cNvSpPr>
          <p:nvPr/>
        </p:nvSpPr>
        <p:spPr>
          <a:xfrm>
            <a:off x="1436914" y="3383636"/>
            <a:ext cx="21267508" cy="8523921"/>
          </a:xfrm>
          <a:prstGeom prst="rect">
            <a:avLst/>
          </a:prstGeom>
        </p:spPr>
        <p:txBody>
          <a:bodyPr anchor="t"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 algn="just">
              <a:spcBef>
                <a:spcPts val="0"/>
              </a:spcBef>
              <a:buNone/>
            </a:pPr>
            <a:endParaRPr lang="es-MX" sz="1000" dirty="0">
              <a:latin typeface="Helvetica"/>
              <a:cs typeface="Helvetica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Es el </a:t>
            </a:r>
            <a:r>
              <a:rPr lang="es-MX" b="1" dirty="0"/>
              <a:t>módulo mejor calificado </a:t>
            </a:r>
            <a:r>
              <a:rPr lang="es-MX" dirty="0"/>
              <a:t>por las Direcciones Regionales y Generales.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b="1" dirty="0"/>
              <a:t>34%</a:t>
            </a:r>
            <a:r>
              <a:rPr lang="es-MX" dirty="0"/>
              <a:t>  de las oficinas mencionan que </a:t>
            </a:r>
            <a:r>
              <a:rPr lang="es-MX" b="1" dirty="0"/>
              <a:t>no se instrumentan programas </a:t>
            </a:r>
            <a:r>
              <a:rPr lang="es-MX" dirty="0"/>
              <a:t>permanentes de </a:t>
            </a:r>
            <a:r>
              <a:rPr lang="es-MX" b="1" dirty="0"/>
              <a:t>supervisión de las actividades de campo</a:t>
            </a:r>
            <a:r>
              <a:rPr lang="es-MX" dirty="0"/>
              <a:t>, que entre otras controlen eventuales prácticas de </a:t>
            </a:r>
            <a:r>
              <a:rPr lang="es-MX" b="1" dirty="0"/>
              <a:t>falsificación de la información </a:t>
            </a:r>
            <a:r>
              <a:rPr lang="es-MX" dirty="0"/>
              <a:t>(Baja California Sur, CDMX Norte, Chiapas, Colima, Durango, Guerrero, Hidalgo, México Poniente, Nayarit, Nuevo León, Sonora, Yucatán, Zacatecas, Acapulco, Reynosa y Tampico).  </a:t>
            </a:r>
          </a:p>
        </p:txBody>
      </p:sp>
      <p:sp>
        <p:nvSpPr>
          <p:cNvPr id="3" name="Title Text">
            <a:extLst>
              <a:ext uri="{FF2B5EF4-FFF2-40B4-BE49-F238E27FC236}">
                <a16:creationId xmlns:a16="http://schemas.microsoft.com/office/drawing/2014/main" id="{C2F7BA22-8854-4DFA-848B-4412BE988853}"/>
              </a:ext>
            </a:extLst>
          </p:cNvPr>
          <p:cNvSpPr txBox="1">
            <a:spLocks/>
          </p:cNvSpPr>
          <p:nvPr/>
        </p:nvSpPr>
        <p:spPr>
          <a:xfrm>
            <a:off x="478970" y="12233964"/>
            <a:ext cx="5119439" cy="771351"/>
          </a:xfrm>
          <a:custGeom>
            <a:avLst/>
            <a:gdLst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924886 w 4924886"/>
              <a:gd name="connsiteY2" fmla="*/ 942975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94145 w 4924886"/>
              <a:gd name="connsiteY2" fmla="*/ 942975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62431"/>
              <a:gd name="connsiteX1" fmla="*/ 4924886 w 4924886"/>
              <a:gd name="connsiteY1" fmla="*/ 0 h 962431"/>
              <a:gd name="connsiteX2" fmla="*/ 4419047 w 4924886"/>
              <a:gd name="connsiteY2" fmla="*/ 962431 h 962431"/>
              <a:gd name="connsiteX3" fmla="*/ 0 w 4924886"/>
              <a:gd name="connsiteY3" fmla="*/ 942975 h 962431"/>
              <a:gd name="connsiteX4" fmla="*/ 0 w 4924886"/>
              <a:gd name="connsiteY4" fmla="*/ 0 h 962431"/>
              <a:gd name="connsiteX0" fmla="*/ 0 w 4924886"/>
              <a:gd name="connsiteY0" fmla="*/ 0 h 962431"/>
              <a:gd name="connsiteX1" fmla="*/ 4924886 w 4924886"/>
              <a:gd name="connsiteY1" fmla="*/ 0 h 962431"/>
              <a:gd name="connsiteX2" fmla="*/ 4302315 w 4924886"/>
              <a:gd name="connsiteY2" fmla="*/ 962431 h 962431"/>
              <a:gd name="connsiteX3" fmla="*/ 0 w 4924886"/>
              <a:gd name="connsiteY3" fmla="*/ 942975 h 962431"/>
              <a:gd name="connsiteX4" fmla="*/ 0 w 4924886"/>
              <a:gd name="connsiteY4" fmla="*/ 0 h 962431"/>
              <a:gd name="connsiteX0" fmla="*/ 0 w 4924886"/>
              <a:gd name="connsiteY0" fmla="*/ 0 h 942976"/>
              <a:gd name="connsiteX1" fmla="*/ 4924886 w 4924886"/>
              <a:gd name="connsiteY1" fmla="*/ 0 h 942976"/>
              <a:gd name="connsiteX2" fmla="*/ 4302315 w 4924886"/>
              <a:gd name="connsiteY2" fmla="*/ 933373 h 942976"/>
              <a:gd name="connsiteX3" fmla="*/ 0 w 4924886"/>
              <a:gd name="connsiteY3" fmla="*/ 942975 h 942976"/>
              <a:gd name="connsiteX4" fmla="*/ 0 w 4924886"/>
              <a:gd name="connsiteY4" fmla="*/ 0 h 942976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94145 w 4924886"/>
              <a:gd name="connsiteY2" fmla="*/ 904316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74689 w 4924886"/>
              <a:gd name="connsiteY2" fmla="*/ 904317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613600 w 4924886"/>
              <a:gd name="connsiteY2" fmla="*/ 904317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671966 w 4924886"/>
              <a:gd name="connsiteY2" fmla="*/ 933376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5119439"/>
              <a:gd name="connsiteY0" fmla="*/ 0 h 942975"/>
              <a:gd name="connsiteX1" fmla="*/ 5119439 w 5119439"/>
              <a:gd name="connsiteY1" fmla="*/ 0 h 942975"/>
              <a:gd name="connsiteX2" fmla="*/ 4671966 w 5119439"/>
              <a:gd name="connsiteY2" fmla="*/ 933376 h 942975"/>
              <a:gd name="connsiteX3" fmla="*/ 0 w 5119439"/>
              <a:gd name="connsiteY3" fmla="*/ 942975 h 942975"/>
              <a:gd name="connsiteX4" fmla="*/ 0 w 5119439"/>
              <a:gd name="connsiteY4" fmla="*/ 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439" h="942975">
                <a:moveTo>
                  <a:pt x="0" y="0"/>
                </a:moveTo>
                <a:lnTo>
                  <a:pt x="5119439" y="0"/>
                </a:lnTo>
                <a:lnTo>
                  <a:pt x="4671966" y="933376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solidFill>
            <a:srgbClr val="B9BBB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63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>
              <a:buFontTx/>
              <a:buNone/>
            </a:pPr>
            <a:r>
              <a:rPr lang="es-MX" sz="4400" b="1" dirty="0">
                <a:solidFill>
                  <a:srgbClr val="002F58"/>
                </a:solidFill>
                <a:cs typeface="Arial"/>
                <a:sym typeface="Arial"/>
              </a:rPr>
              <a:t>Apartado 4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85952" y="287223"/>
            <a:ext cx="23074147" cy="94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6000" b="1" kern="1200">
                <a:solidFill>
                  <a:srgbClr val="092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  <a:sym typeface="Arial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latin typeface="Helvetica Neue Medium"/>
              </a:rPr>
              <a:t>2.4 Módulo de control de calidad</a:t>
            </a:r>
          </a:p>
        </p:txBody>
      </p:sp>
    </p:spTree>
    <p:extLst>
      <p:ext uri="{BB962C8B-B14F-4D97-AF65-F5344CB8AC3E}">
        <p14:creationId xmlns:p14="http://schemas.microsoft.com/office/powerpoint/2010/main" val="2552838240"/>
      </p:ext>
    </p:extLst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15</a:t>
            </a:fld>
            <a:endParaRPr lang="en-US" dirty="0"/>
          </a:p>
        </p:txBody>
      </p:sp>
      <p:sp>
        <p:nvSpPr>
          <p:cNvPr id="34" name="Body Level One…">
            <a:extLst>
              <a:ext uri="{FF2B5EF4-FFF2-40B4-BE49-F238E27FC236}">
                <a16:creationId xmlns:a16="http://schemas.microsoft.com/office/drawing/2014/main" id="{20643587-F29A-4F55-81F2-9593521AF30C}"/>
              </a:ext>
            </a:extLst>
          </p:cNvPr>
          <p:cNvSpPr txBox="1">
            <a:spLocks/>
          </p:cNvSpPr>
          <p:nvPr/>
        </p:nvSpPr>
        <p:spPr>
          <a:xfrm>
            <a:off x="1436914" y="2048331"/>
            <a:ext cx="21267510" cy="9876465"/>
          </a:xfrm>
          <a:prstGeom prst="rect">
            <a:avLst/>
          </a:prstGeom>
        </p:spPr>
        <p:txBody>
          <a:bodyPr anchor="t"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Impulsar la adopción del MPEG en los programas de información así como el modelo de coordinación operativa y su difusión en el ámbito territorial.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Aprobación del Cuestionario de Capacidades Operativas como herramienta de evaluación, la cual deberá ser aplicada cada 5 años para conocer los avances en la materia desde el ámbito territorial.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Aplicar las revisiones conforme a las acciones planteadas según los resultados en cada uno de los apartados.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dirty="0"/>
              <a:t>Establecer mecanismos que integren los resultados de la evaluaciones y retroalimentaciones que las áreas centrales realizan de sus proyectos.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85952" y="287223"/>
            <a:ext cx="23074147" cy="94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6000" b="1" kern="1200">
                <a:solidFill>
                  <a:srgbClr val="092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  <a:sym typeface="Arial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latin typeface="Helvetica Neue Medium"/>
              </a:rPr>
              <a:t>3. Acciones por realizar</a:t>
            </a:r>
          </a:p>
        </p:txBody>
      </p:sp>
    </p:spTree>
    <p:extLst>
      <p:ext uri="{BB962C8B-B14F-4D97-AF65-F5344CB8AC3E}">
        <p14:creationId xmlns:p14="http://schemas.microsoft.com/office/powerpoint/2010/main" val="481887851"/>
      </p:ext>
    </p:extLst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16</a:t>
            </a:fld>
            <a:endParaRPr lang="en-US" dirty="0"/>
          </a:p>
        </p:txBody>
      </p:sp>
      <p:sp>
        <p:nvSpPr>
          <p:cNvPr id="34" name="Body Level One…">
            <a:extLst>
              <a:ext uri="{FF2B5EF4-FFF2-40B4-BE49-F238E27FC236}">
                <a16:creationId xmlns:a16="http://schemas.microsoft.com/office/drawing/2014/main" id="{20643587-F29A-4F55-81F2-9593521AF30C}"/>
              </a:ext>
            </a:extLst>
          </p:cNvPr>
          <p:cNvSpPr txBox="1">
            <a:spLocks/>
          </p:cNvSpPr>
          <p:nvPr/>
        </p:nvSpPr>
        <p:spPr>
          <a:xfrm>
            <a:off x="1436914" y="2048331"/>
            <a:ext cx="21267510" cy="10508340"/>
          </a:xfrm>
          <a:prstGeom prst="rect">
            <a:avLst/>
          </a:prstGeom>
        </p:spPr>
        <p:txBody>
          <a:bodyPr anchor="t"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just">
              <a:spcBef>
                <a:spcPts val="4000"/>
              </a:spcBef>
              <a:buFont typeface="Wingdings" panose="05000000000000000000" pitchFamily="2" charset="2"/>
              <a:buChar char="§"/>
            </a:pPr>
            <a:endParaRPr lang="es-MX" sz="4400" dirty="0"/>
          </a:p>
          <a:p>
            <a:pPr algn="just">
              <a:spcBef>
                <a:spcPts val="4000"/>
              </a:spcBef>
              <a:buFont typeface="Wingdings" panose="05000000000000000000" pitchFamily="2" charset="2"/>
              <a:buChar char="§"/>
            </a:pPr>
            <a:endParaRPr lang="es-MX" sz="4400" dirty="0"/>
          </a:p>
          <a:p>
            <a:pPr algn="just">
              <a:spcBef>
                <a:spcPts val="4000"/>
              </a:spcBef>
              <a:buFont typeface="Wingdings" panose="05000000000000000000" pitchFamily="2" charset="2"/>
              <a:buChar char="§"/>
            </a:pPr>
            <a:r>
              <a:rPr lang="es-MX" sz="4400" dirty="0"/>
              <a:t>Enviar del Secretariado del CoAC un reporte semestral con la </a:t>
            </a:r>
            <a:r>
              <a:rPr lang="es-MX" sz="4400" dirty="0" smtClean="0"/>
              <a:t>evolución, </a:t>
            </a:r>
            <a:r>
              <a:rPr lang="es-MX" sz="4400" dirty="0"/>
              <a:t>en el ámbito </a:t>
            </a:r>
            <a:r>
              <a:rPr lang="es-MX" sz="4400" dirty="0" smtClean="0"/>
              <a:t>territorial, </a:t>
            </a:r>
            <a:r>
              <a:rPr lang="es-MX" sz="4400" dirty="0"/>
              <a:t>de las principales áreas de oportunidades detectadas en el Cuestionario de Capacidades Operativas. </a:t>
            </a: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585952" y="287223"/>
            <a:ext cx="23074147" cy="94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6000" b="1" kern="1200">
                <a:solidFill>
                  <a:srgbClr val="092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  <a:sym typeface="Arial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latin typeface="Helvetica Neue Medium"/>
              </a:rPr>
              <a:t>4</a:t>
            </a:r>
            <a:r>
              <a:rPr lang="es-MX" dirty="0" smtClean="0">
                <a:latin typeface="Helvetica Neue Medium"/>
              </a:rPr>
              <a:t>. </a:t>
            </a:r>
            <a:r>
              <a:rPr lang="es-MX" dirty="0">
                <a:latin typeface="Helvetica Neue Medium"/>
              </a:rPr>
              <a:t>Acuerdo</a:t>
            </a:r>
          </a:p>
        </p:txBody>
      </p:sp>
    </p:spTree>
    <p:extLst>
      <p:ext uri="{BB962C8B-B14F-4D97-AF65-F5344CB8AC3E}">
        <p14:creationId xmlns:p14="http://schemas.microsoft.com/office/powerpoint/2010/main" val="3941346152"/>
      </p:ext>
    </p:extLst>
  </p:cSld>
  <p:clrMapOvr>
    <a:masterClrMapping/>
  </p:clrMapOvr>
  <p:transition spd="med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0430066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ítulo 1"/>
          <p:cNvSpPr txBox="1">
            <a:spLocks noGrp="1"/>
          </p:cNvSpPr>
          <p:nvPr>
            <p:ph type="body" sz="quarter" idx="29"/>
          </p:nvPr>
        </p:nvSpPr>
        <p:spPr>
          <a:xfrm>
            <a:off x="1237319" y="264090"/>
            <a:ext cx="6671641" cy="94281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MX" sz="6000" dirty="0">
                <a:latin typeface="Helvetica Neue Medium"/>
              </a:rPr>
              <a:t>Agenda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ctr" defTabSz="1651000">
              <a:defRPr/>
            </a:pPr>
            <a:fld id="{86CB4B4D-7CA3-9044-876B-883B54F8677D}" type="slidenum">
              <a:rPr lang="en-US" smtClean="0">
                <a:solidFill>
                  <a:srgbClr val="000000"/>
                </a:solidFill>
              </a:rPr>
              <a:pPr algn="ctr" defTabSz="1651000">
                <a:defRPr/>
              </a:p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graphicFrame>
        <p:nvGraphicFramePr>
          <p:cNvPr id="10" name="5 Tabla">
            <a:extLst>
              <a:ext uri="{FF2B5EF4-FFF2-40B4-BE49-F238E27FC236}">
                <a16:creationId xmlns:a16="http://schemas.microsoft.com/office/drawing/2014/main" id="{FBAA3EC1-E6E0-844A-BE96-CE4D12B99EC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250684"/>
              </p:ext>
            </p:extLst>
          </p:nvPr>
        </p:nvGraphicFramePr>
        <p:xfrm>
          <a:off x="1237318" y="2694306"/>
          <a:ext cx="21090419" cy="6902191"/>
        </p:xfrm>
        <a:graphic>
          <a:graphicData uri="http://schemas.openxmlformats.org/drawingml/2006/table">
            <a:tbl>
              <a:tblPr/>
              <a:tblGrid>
                <a:gridCol w="210904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817920"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827087" marR="0" lvl="1" indent="-7429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s-MX" sz="4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Cuestionario</a:t>
                      </a:r>
                      <a:r>
                        <a:rPr lang="es-MX" sz="40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de Capacidades Operativas. </a:t>
                      </a:r>
                      <a:endParaRPr lang="es-MX" sz="4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4757"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827087" marR="0" lvl="1" indent="-7429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2"/>
                        <a:tabLst/>
                        <a:defRPr/>
                      </a:pPr>
                      <a:r>
                        <a:rPr lang="es-MX" sz="4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Principales</a:t>
                      </a:r>
                      <a:r>
                        <a:rPr lang="es-MX" sz="4000" kern="120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Resultados.</a:t>
                      </a:r>
                      <a:endParaRPr lang="es-MX" sz="4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040856"/>
                  </a:ext>
                </a:extLst>
              </a:tr>
              <a:tr h="1694757"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827087" marR="0" lvl="1" indent="-7429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3"/>
                        <a:tabLst/>
                        <a:defRPr/>
                      </a:pPr>
                      <a:r>
                        <a:rPr lang="es-MX" sz="4000" kern="12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Acciones por realizar.</a:t>
                      </a: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4757">
                <a:tc>
                  <a:txBody>
                    <a:bodyPr/>
                    <a:lstStyle>
                      <a:lvl1pPr marL="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9144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18288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27432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36576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45720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54864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64008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7315200" algn="l" defTabSz="1828800" rtl="0" eaLnBrk="1" latinLnBrk="0" hangingPunct="1">
                        <a:defRPr sz="36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827087" marR="0" lvl="1" indent="-74295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 typeface="+mj-lt"/>
                        <a:buAutoNum type="arabicPeriod" startAt="4"/>
                        <a:tabLst/>
                        <a:defRPr/>
                      </a:pPr>
                      <a:r>
                        <a:rPr lang="es-MX" sz="4000" kern="12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Acuerdo.</a:t>
                      </a:r>
                      <a:endParaRPr lang="es-MX" sz="4000" kern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5B9BD5">
                        <a:lumMod val="20000"/>
                        <a:lumOff val="8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92373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67817354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Título 1"/>
          <p:cNvSpPr txBox="1">
            <a:spLocks noGrp="1"/>
          </p:cNvSpPr>
          <p:nvPr>
            <p:ph type="body" sz="quarter" idx="29"/>
          </p:nvPr>
        </p:nvSpPr>
        <p:spPr>
          <a:xfrm>
            <a:off x="585953" y="287223"/>
            <a:ext cx="18844590" cy="94281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MX" sz="6000" dirty="0">
                <a:latin typeface="Helvetica Neue Medium"/>
              </a:rPr>
              <a:t>1. Cuestionario de Capacidades Operativas (CCO)</a:t>
            </a:r>
          </a:p>
        </p:txBody>
      </p:sp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pPr algn="ctr" defTabSz="1651000">
              <a:defRPr/>
            </a:pPr>
            <a:fld id="{86CB4B4D-7CA3-9044-876B-883B54F8677D}" type="slidenum">
              <a:rPr lang="en-US" smtClean="0">
                <a:solidFill>
                  <a:srgbClr val="000000"/>
                </a:solidFill>
              </a:rPr>
              <a:pPr algn="ctr" defTabSz="1651000">
                <a:defRPr/>
              </a:p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ítulo 1">
            <a:extLst>
              <a:ext uri="{FF2B5EF4-FFF2-40B4-BE49-F238E27FC236}">
                <a16:creationId xmlns:a16="http://schemas.microsoft.com/office/drawing/2014/main" id="{D2CAD9B9-4D75-47AA-8878-23E8C5FFC8B5}"/>
              </a:ext>
            </a:extLst>
          </p:cNvPr>
          <p:cNvSpPr txBox="1">
            <a:spLocks/>
          </p:cNvSpPr>
          <p:nvPr/>
        </p:nvSpPr>
        <p:spPr>
          <a:xfrm>
            <a:off x="585954" y="1986887"/>
            <a:ext cx="7861355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l" hangingPunct="1"/>
            <a:r>
              <a:rPr lang="es-MX" sz="5400" dirty="0">
                <a:latin typeface="+mj-lt"/>
              </a:rPr>
              <a:t>Objetivo</a:t>
            </a:r>
          </a:p>
        </p:txBody>
      </p:sp>
      <p:sp>
        <p:nvSpPr>
          <p:cNvPr id="11" name="Body Level One…">
            <a:extLst>
              <a:ext uri="{FF2B5EF4-FFF2-40B4-BE49-F238E27FC236}">
                <a16:creationId xmlns:a16="http://schemas.microsoft.com/office/drawing/2014/main" id="{94517A80-6FFC-42C8-B9CF-48D83D7BF6F5}"/>
              </a:ext>
            </a:extLst>
          </p:cNvPr>
          <p:cNvSpPr txBox="1">
            <a:spLocks/>
          </p:cNvSpPr>
          <p:nvPr/>
        </p:nvSpPr>
        <p:spPr>
          <a:xfrm>
            <a:off x="585954" y="3259289"/>
            <a:ext cx="21718874" cy="4175063"/>
          </a:xfrm>
          <a:prstGeom prst="rect">
            <a:avLst/>
          </a:prstGeom>
        </p:spPr>
        <p:txBody>
          <a:bodyPr anchor="t"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 algn="just" hangingPunct="1">
              <a:buNone/>
            </a:pPr>
            <a:r>
              <a:rPr lang="es-MX" sz="4000" dirty="0"/>
              <a:t>Evaluar las capacidades operativas del INEGI en el ámbito territorial. </a:t>
            </a:r>
          </a:p>
          <a:p>
            <a:pPr marL="0" indent="0" algn="just" hangingPunct="1">
              <a:spcBef>
                <a:spcPts val="3000"/>
              </a:spcBef>
              <a:buNone/>
            </a:pPr>
            <a:r>
              <a:rPr lang="es-MX" sz="4000" dirty="0"/>
              <a:t>Proporcionará:</a:t>
            </a:r>
          </a:p>
          <a:p>
            <a:pPr marL="715963" algn="just" hangingPunct="1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s-MX" sz="4000" dirty="0"/>
              <a:t>una medida de </a:t>
            </a:r>
            <a:r>
              <a:rPr lang="es-MX" sz="4000" b="1" dirty="0"/>
              <a:t>las capacidades operativas </a:t>
            </a:r>
            <a:r>
              <a:rPr lang="es-MX" sz="4000" dirty="0"/>
              <a:t>para llevar a cabo las actividades estadísticas y geográficas que tienen a su cargo tanto las Coordinaciones Estatales, como las oficinas anexas.</a:t>
            </a: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F0B16EF0-E002-4E3B-8BB7-755295F62165}"/>
              </a:ext>
            </a:extLst>
          </p:cNvPr>
          <p:cNvSpPr txBox="1">
            <a:spLocks/>
          </p:cNvSpPr>
          <p:nvPr/>
        </p:nvSpPr>
        <p:spPr>
          <a:xfrm>
            <a:off x="585954" y="7659692"/>
            <a:ext cx="7861355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l" hangingPunct="1"/>
            <a:r>
              <a:rPr lang="es-MX" sz="5400" dirty="0">
                <a:latin typeface="+mj-lt"/>
              </a:rPr>
              <a:t>Proceso de captación</a:t>
            </a:r>
          </a:p>
        </p:txBody>
      </p:sp>
      <p:sp>
        <p:nvSpPr>
          <p:cNvPr id="13" name="Body Level One…">
            <a:extLst>
              <a:ext uri="{FF2B5EF4-FFF2-40B4-BE49-F238E27FC236}">
                <a16:creationId xmlns:a16="http://schemas.microsoft.com/office/drawing/2014/main" id="{E2CD98CB-0880-4243-928D-C5324A723C91}"/>
              </a:ext>
            </a:extLst>
          </p:cNvPr>
          <p:cNvSpPr txBox="1">
            <a:spLocks/>
          </p:cNvSpPr>
          <p:nvPr/>
        </p:nvSpPr>
        <p:spPr>
          <a:xfrm>
            <a:off x="585953" y="8948056"/>
            <a:ext cx="21718873" cy="4175063"/>
          </a:xfrm>
          <a:prstGeom prst="rect">
            <a:avLst/>
          </a:prstGeom>
        </p:spPr>
        <p:txBody>
          <a:bodyPr anchor="t"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 algn="just">
              <a:spcBef>
                <a:spcPts val="1800"/>
              </a:spcBef>
              <a:buNone/>
            </a:pPr>
            <a:r>
              <a:rPr lang="es-MX" sz="4000" dirty="0"/>
              <a:t>El Cuestionario de Capacidades Operativas se aplicó en el ámbito territorial a: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MX" sz="4000" dirty="0"/>
              <a:t>34 Coordinaciones Estatales</a:t>
            </a:r>
          </a:p>
          <a:p>
            <a:pPr lvl="1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es-MX" sz="4000" dirty="0"/>
              <a:t>13 Oficinas anexas con actividades operativas.</a:t>
            </a:r>
          </a:p>
          <a:p>
            <a:pPr marL="0" indent="0" algn="just">
              <a:spcBef>
                <a:spcPts val="600"/>
              </a:spcBef>
              <a:buNone/>
            </a:pPr>
            <a:r>
              <a:rPr lang="es-MX" sz="4000" dirty="0"/>
              <a:t>El informante adecuado fue el Coordinador Estatal o responsable de la oficina enlace, con una tasa de respuesta del 100%.</a:t>
            </a:r>
          </a:p>
        </p:txBody>
      </p:sp>
    </p:spTree>
    <p:extLst>
      <p:ext uri="{BB962C8B-B14F-4D97-AF65-F5344CB8AC3E}">
        <p14:creationId xmlns:p14="http://schemas.microsoft.com/office/powerpoint/2010/main" val="1290740992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>
                <a:solidFill>
                  <a:schemeClr val="tx1"/>
                </a:solidFill>
              </a:rPr>
              <a:t>3</a:t>
            </a:fld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EC17D2D2-6DD3-4382-AEA1-0045F3F080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8753023"/>
              </p:ext>
            </p:extLst>
          </p:nvPr>
        </p:nvGraphicFramePr>
        <p:xfrm>
          <a:off x="566057" y="3309253"/>
          <a:ext cx="10689771" cy="8422954"/>
        </p:xfrm>
        <a:graphic>
          <a:graphicData uri="http://schemas.openxmlformats.org/drawingml/2006/table">
            <a:tbl>
              <a:tblPr firstRow="1" firstCol="1" bandRow="1"/>
              <a:tblGrid>
                <a:gridCol w="8186057">
                  <a:extLst>
                    <a:ext uri="{9D8B030D-6E8A-4147-A177-3AD203B41FA5}">
                      <a16:colId xmlns:a16="http://schemas.microsoft.com/office/drawing/2014/main" val="3750587377"/>
                    </a:ext>
                  </a:extLst>
                </a:gridCol>
                <a:gridCol w="2503714">
                  <a:extLst>
                    <a:ext uri="{9D8B030D-6E8A-4147-A177-3AD203B41FA5}">
                      <a16:colId xmlns:a16="http://schemas.microsoft.com/office/drawing/2014/main" val="1991089028"/>
                    </a:ext>
                  </a:extLst>
                </a:gridCol>
              </a:tblGrid>
              <a:tr h="121745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="1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Módulos del Cuestionario</a:t>
                      </a:r>
                      <a:endParaRPr lang="es-MX" sz="3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="1" baseline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Número de reactivos</a:t>
                      </a:r>
                      <a:endParaRPr lang="es-MX" sz="32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8194403"/>
                  </a:ext>
                </a:extLst>
              </a:tr>
              <a:tr h="1585442">
                <a:tc>
                  <a:txBody>
                    <a:bodyPr/>
                    <a:lstStyle/>
                    <a:p>
                      <a:pPr lvl="1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Recursos Materiales e Inmuebles</a:t>
                      </a:r>
                      <a:endParaRPr lang="es-MX" sz="3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s-MX" sz="3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4033463"/>
                  </a:ext>
                </a:extLst>
              </a:tr>
              <a:tr h="1585442">
                <a:tc>
                  <a:txBody>
                    <a:bodyPr/>
                    <a:lstStyle/>
                    <a:p>
                      <a:pPr lvl="1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Recursos Humanos e Institucionales </a:t>
                      </a:r>
                      <a:endParaRPr lang="es-MX" sz="3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es-MX" sz="3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008251"/>
                  </a:ext>
                </a:extLst>
              </a:tr>
              <a:tr h="1585442">
                <a:tc>
                  <a:txBody>
                    <a:bodyPr/>
                    <a:lstStyle/>
                    <a:p>
                      <a:pPr lvl="1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Planeación y Seguimiento Operativo</a:t>
                      </a:r>
                      <a:endParaRPr lang="es-MX" sz="3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es-MX" sz="3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5708112"/>
                  </a:ext>
                </a:extLst>
              </a:tr>
              <a:tr h="1585442">
                <a:tc>
                  <a:txBody>
                    <a:bodyPr/>
                    <a:lstStyle/>
                    <a:p>
                      <a:pPr lvl="1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Control de calidad</a:t>
                      </a:r>
                      <a:endParaRPr lang="es-MX" sz="3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s-MX" sz="3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9886649"/>
                  </a:ext>
                </a:extLst>
              </a:tr>
              <a:tr h="86372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s-MX" sz="3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32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es-MX" sz="32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BDD7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4203353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59E149A9-AE8D-4C98-B47F-0E15B6F228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3442830"/>
              </p:ext>
            </p:extLst>
          </p:nvPr>
        </p:nvGraphicFramePr>
        <p:xfrm>
          <a:off x="11538857" y="3309253"/>
          <a:ext cx="12562114" cy="8422956"/>
        </p:xfrm>
        <a:graphic>
          <a:graphicData uri="http://schemas.openxmlformats.org/drawingml/2006/table">
            <a:tbl>
              <a:tblPr firstRow="1" firstCol="1" bandRow="1"/>
              <a:tblGrid>
                <a:gridCol w="3418114">
                  <a:extLst>
                    <a:ext uri="{9D8B030D-6E8A-4147-A177-3AD203B41FA5}">
                      <a16:colId xmlns:a16="http://schemas.microsoft.com/office/drawing/2014/main" val="2895568378"/>
                    </a:ext>
                  </a:extLst>
                </a:gridCol>
                <a:gridCol w="3287486">
                  <a:extLst>
                    <a:ext uri="{9D8B030D-6E8A-4147-A177-3AD203B41FA5}">
                      <a16:colId xmlns:a16="http://schemas.microsoft.com/office/drawing/2014/main" val="3272370603"/>
                    </a:ext>
                  </a:extLst>
                </a:gridCol>
                <a:gridCol w="5856514">
                  <a:extLst>
                    <a:ext uri="{9D8B030D-6E8A-4147-A177-3AD203B41FA5}">
                      <a16:colId xmlns:a16="http://schemas.microsoft.com/office/drawing/2014/main" val="3342903404"/>
                    </a:ext>
                  </a:extLst>
                </a:gridCol>
              </a:tblGrid>
              <a:tr h="12510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 b="1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Medición</a:t>
                      </a:r>
                      <a:endParaRPr lang="es-MX" sz="2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 b="1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Rango</a:t>
                      </a:r>
                      <a:endParaRPr lang="es-MX" sz="2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 b="1" baseline="0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Acciones por realizar</a:t>
                      </a:r>
                      <a:endParaRPr lang="es-MX" sz="2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>
                      <a:noFill/>
                    </a:lnL>
                    <a:lnR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1F4E7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5843430"/>
                  </a:ext>
                </a:extLst>
              </a:tr>
              <a:tr h="17929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 adecuado</a:t>
                      </a:r>
                      <a:endParaRPr lang="es-MX" sz="2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 b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 ≤ medición ≤ 1</a:t>
                      </a:r>
                      <a:endParaRPr lang="es-MX" sz="2800" b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b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Revisión de los procesos del MPEG en los participa la CE u oficina anexa por parte de la </a:t>
                      </a:r>
                      <a:r>
                        <a:rPr lang="es-MX" sz="24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CGOR, así como de la DR</a:t>
                      </a:r>
                      <a:r>
                        <a:rPr lang="es-MX" sz="2400" b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MX" sz="2400" b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472C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4B08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7888589"/>
                  </a:ext>
                </a:extLst>
              </a:tr>
              <a:tr h="17929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Algo adecuado</a:t>
                      </a:r>
                      <a:endParaRPr lang="es-MX" sz="2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 b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 &lt; medición ≤ 2</a:t>
                      </a:r>
                      <a:endParaRPr lang="es-MX" sz="2800" b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400" b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Revisión de los procesos del MPEG en los que participa la CE u oficina anexa por parte </a:t>
                      </a:r>
                      <a:r>
                        <a:rPr lang="es-MX" sz="24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 la DR</a:t>
                      </a:r>
                      <a:r>
                        <a:rPr lang="es-MX" sz="2400" b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s-MX" sz="2400" b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5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868984"/>
                  </a:ext>
                </a:extLst>
              </a:tr>
              <a:tr h="17929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 b="1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Adecuado</a:t>
                      </a:r>
                      <a:endParaRPr lang="es-MX" sz="280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 b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 &lt; medición ≤ 2.5</a:t>
                      </a:r>
                      <a:endParaRPr lang="es-MX" sz="2800" b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2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Conforme</a:t>
                      </a:r>
                      <a:r>
                        <a:rPr lang="es-MX" sz="2800" b="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evaluación</a:t>
                      </a:r>
                      <a:endParaRPr lang="es-MX" sz="2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8D08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507705"/>
                  </a:ext>
                </a:extLst>
              </a:tr>
              <a:tr h="179297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 b="1" baseline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Altamente adecuado</a:t>
                      </a:r>
                      <a:endParaRPr lang="es-MX" sz="2800" baseline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MX" sz="2800" b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2.5 &lt; medición ≤ 3</a:t>
                      </a:r>
                      <a:endParaRPr lang="es-MX" sz="2800" b="0" baseline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8255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280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2800" b="0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r>
                        <a:rPr lang="es-MX" sz="2800" b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Conforme</a:t>
                      </a:r>
                      <a:r>
                        <a:rPr lang="es-MX" sz="2800" b="0" baseline="0" dirty="0"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a evaluación</a:t>
                      </a:r>
                      <a:endParaRPr lang="es-MX" sz="2800" b="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5405" marR="65405" marT="9525" marB="0" anchor="ctr">
                    <a:lnL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EAA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CC2E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978001"/>
                  </a:ext>
                </a:extLst>
              </a:tr>
            </a:tbl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D2CAD9B9-4D75-47AA-8878-23E8C5FFC8B5}"/>
              </a:ext>
            </a:extLst>
          </p:cNvPr>
          <p:cNvSpPr txBox="1">
            <a:spLocks/>
          </p:cNvSpPr>
          <p:nvPr/>
        </p:nvSpPr>
        <p:spPr>
          <a:xfrm>
            <a:off x="585954" y="2398811"/>
            <a:ext cx="7861355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l" hangingPunct="1"/>
            <a:r>
              <a:rPr lang="es-MX" sz="4000" dirty="0">
                <a:latin typeface="+mj-lt"/>
              </a:rPr>
              <a:t>Estructura del Cuestionario </a:t>
            </a:r>
          </a:p>
        </p:txBody>
      </p:sp>
      <p:sp>
        <p:nvSpPr>
          <p:cNvPr id="9" name="Título 1">
            <a:extLst>
              <a:ext uri="{FF2B5EF4-FFF2-40B4-BE49-F238E27FC236}">
                <a16:creationId xmlns:a16="http://schemas.microsoft.com/office/drawing/2014/main" id="{B7B8031A-4371-4B3F-A798-ABA966B1584D}"/>
              </a:ext>
            </a:extLst>
          </p:cNvPr>
          <p:cNvSpPr txBox="1">
            <a:spLocks/>
          </p:cNvSpPr>
          <p:nvPr/>
        </p:nvSpPr>
        <p:spPr>
          <a:xfrm>
            <a:off x="11547219" y="2398811"/>
            <a:ext cx="12357811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l" hangingPunct="1"/>
            <a:r>
              <a:rPr lang="es-MX" sz="4000" dirty="0">
                <a:latin typeface="+mj-lt"/>
              </a:rPr>
              <a:t>Evaluación de las capacidades operativas</a:t>
            </a:r>
          </a:p>
        </p:txBody>
      </p:sp>
      <p:sp>
        <p:nvSpPr>
          <p:cNvPr id="10" name="Título 1"/>
          <p:cNvSpPr txBox="1">
            <a:spLocks noGrp="1"/>
          </p:cNvSpPr>
          <p:nvPr>
            <p:ph type="body" sz="quarter" idx="29"/>
          </p:nvPr>
        </p:nvSpPr>
        <p:spPr>
          <a:xfrm>
            <a:off x="585953" y="287223"/>
            <a:ext cx="18844590" cy="942812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s-MX" sz="6000" dirty="0">
                <a:latin typeface="Helvetica Neue Medium"/>
              </a:rPr>
              <a:t>1. Cuestionario de Capacidades Operativas (CCO)</a:t>
            </a:r>
          </a:p>
        </p:txBody>
      </p:sp>
    </p:spTree>
    <p:extLst>
      <p:ext uri="{BB962C8B-B14F-4D97-AF65-F5344CB8AC3E}">
        <p14:creationId xmlns:p14="http://schemas.microsoft.com/office/powerpoint/2010/main" val="281241071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4</a:t>
            </a:fld>
            <a:endParaRPr lang="en-US" dirty="0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1C1D55FE-78B6-4817-BBDC-50C1549BACD9}"/>
              </a:ext>
            </a:extLst>
          </p:cNvPr>
          <p:cNvSpPr txBox="1">
            <a:spLocks/>
          </p:cNvSpPr>
          <p:nvPr/>
        </p:nvSpPr>
        <p:spPr>
          <a:xfrm>
            <a:off x="51868" y="2876095"/>
            <a:ext cx="7861355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es-MX" sz="4400" dirty="0">
                <a:latin typeface="+mj-lt"/>
              </a:rPr>
              <a:t>Por Direcciones Generales</a:t>
            </a:r>
            <a:endParaRPr lang="es-MX" dirty="0">
              <a:latin typeface="+mj-lt"/>
            </a:endParaRP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AB1CD81C-E4CC-494A-808A-5CA818BE860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618241"/>
              </p:ext>
            </p:extLst>
          </p:nvPr>
        </p:nvGraphicFramePr>
        <p:xfrm>
          <a:off x="377051" y="3919740"/>
          <a:ext cx="1152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5BAAD247-2B46-4D59-9907-57DECF0336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0093722"/>
              </p:ext>
            </p:extLst>
          </p:nvPr>
        </p:nvGraphicFramePr>
        <p:xfrm>
          <a:off x="12480504" y="3919742"/>
          <a:ext cx="1152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ítulo 1">
            <a:extLst>
              <a:ext uri="{FF2B5EF4-FFF2-40B4-BE49-F238E27FC236}">
                <a16:creationId xmlns:a16="http://schemas.microsoft.com/office/drawing/2014/main" id="{111FC623-80B2-4ADA-85D8-1FA34D7020CE}"/>
              </a:ext>
            </a:extLst>
          </p:cNvPr>
          <p:cNvSpPr txBox="1">
            <a:spLocks/>
          </p:cNvSpPr>
          <p:nvPr/>
        </p:nvSpPr>
        <p:spPr>
          <a:xfrm>
            <a:off x="12480504" y="2876095"/>
            <a:ext cx="7861355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es-MX" sz="4400" dirty="0">
                <a:latin typeface="+mj-lt"/>
              </a:rPr>
              <a:t>Por Direcciones Regionales</a:t>
            </a:r>
            <a:endParaRPr lang="es-MX" dirty="0">
              <a:latin typeface="+mj-lt"/>
            </a:endParaRPr>
          </a:p>
        </p:txBody>
      </p:sp>
      <p:sp>
        <p:nvSpPr>
          <p:cNvPr id="7" name="Title Text">
            <a:extLst>
              <a:ext uri="{FF2B5EF4-FFF2-40B4-BE49-F238E27FC236}">
                <a16:creationId xmlns:a16="http://schemas.microsoft.com/office/drawing/2014/main" id="{FBE75960-3734-4085-B75F-697B4C0A4888}"/>
              </a:ext>
            </a:extLst>
          </p:cNvPr>
          <p:cNvSpPr txBox="1">
            <a:spLocks/>
          </p:cNvSpPr>
          <p:nvPr/>
        </p:nvSpPr>
        <p:spPr>
          <a:xfrm>
            <a:off x="478970" y="12233964"/>
            <a:ext cx="5119439" cy="771351"/>
          </a:xfrm>
          <a:custGeom>
            <a:avLst/>
            <a:gdLst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924886 w 4924886"/>
              <a:gd name="connsiteY2" fmla="*/ 942975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94145 w 4924886"/>
              <a:gd name="connsiteY2" fmla="*/ 942975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62431"/>
              <a:gd name="connsiteX1" fmla="*/ 4924886 w 4924886"/>
              <a:gd name="connsiteY1" fmla="*/ 0 h 962431"/>
              <a:gd name="connsiteX2" fmla="*/ 4419047 w 4924886"/>
              <a:gd name="connsiteY2" fmla="*/ 962431 h 962431"/>
              <a:gd name="connsiteX3" fmla="*/ 0 w 4924886"/>
              <a:gd name="connsiteY3" fmla="*/ 942975 h 962431"/>
              <a:gd name="connsiteX4" fmla="*/ 0 w 4924886"/>
              <a:gd name="connsiteY4" fmla="*/ 0 h 962431"/>
              <a:gd name="connsiteX0" fmla="*/ 0 w 4924886"/>
              <a:gd name="connsiteY0" fmla="*/ 0 h 962431"/>
              <a:gd name="connsiteX1" fmla="*/ 4924886 w 4924886"/>
              <a:gd name="connsiteY1" fmla="*/ 0 h 962431"/>
              <a:gd name="connsiteX2" fmla="*/ 4302315 w 4924886"/>
              <a:gd name="connsiteY2" fmla="*/ 962431 h 962431"/>
              <a:gd name="connsiteX3" fmla="*/ 0 w 4924886"/>
              <a:gd name="connsiteY3" fmla="*/ 942975 h 962431"/>
              <a:gd name="connsiteX4" fmla="*/ 0 w 4924886"/>
              <a:gd name="connsiteY4" fmla="*/ 0 h 962431"/>
              <a:gd name="connsiteX0" fmla="*/ 0 w 4924886"/>
              <a:gd name="connsiteY0" fmla="*/ 0 h 942976"/>
              <a:gd name="connsiteX1" fmla="*/ 4924886 w 4924886"/>
              <a:gd name="connsiteY1" fmla="*/ 0 h 942976"/>
              <a:gd name="connsiteX2" fmla="*/ 4302315 w 4924886"/>
              <a:gd name="connsiteY2" fmla="*/ 933373 h 942976"/>
              <a:gd name="connsiteX3" fmla="*/ 0 w 4924886"/>
              <a:gd name="connsiteY3" fmla="*/ 942975 h 942976"/>
              <a:gd name="connsiteX4" fmla="*/ 0 w 4924886"/>
              <a:gd name="connsiteY4" fmla="*/ 0 h 942976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94145 w 4924886"/>
              <a:gd name="connsiteY2" fmla="*/ 904316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74689 w 4924886"/>
              <a:gd name="connsiteY2" fmla="*/ 904317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613600 w 4924886"/>
              <a:gd name="connsiteY2" fmla="*/ 904317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671966 w 4924886"/>
              <a:gd name="connsiteY2" fmla="*/ 933376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5119439"/>
              <a:gd name="connsiteY0" fmla="*/ 0 h 942975"/>
              <a:gd name="connsiteX1" fmla="*/ 5119439 w 5119439"/>
              <a:gd name="connsiteY1" fmla="*/ 0 h 942975"/>
              <a:gd name="connsiteX2" fmla="*/ 4671966 w 5119439"/>
              <a:gd name="connsiteY2" fmla="*/ 933376 h 942975"/>
              <a:gd name="connsiteX3" fmla="*/ 0 w 5119439"/>
              <a:gd name="connsiteY3" fmla="*/ 942975 h 942975"/>
              <a:gd name="connsiteX4" fmla="*/ 0 w 5119439"/>
              <a:gd name="connsiteY4" fmla="*/ 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439" h="942975">
                <a:moveTo>
                  <a:pt x="0" y="0"/>
                </a:moveTo>
                <a:lnTo>
                  <a:pt x="5119439" y="0"/>
                </a:lnTo>
                <a:lnTo>
                  <a:pt x="4671966" y="933376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solidFill>
            <a:srgbClr val="B9BBB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63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>
              <a:buFontTx/>
              <a:buNone/>
            </a:pPr>
            <a:r>
              <a:rPr lang="es-MX" sz="4400" b="1" dirty="0">
                <a:solidFill>
                  <a:srgbClr val="002F58"/>
                </a:solidFill>
                <a:cs typeface="Arial"/>
                <a:sym typeface="Arial"/>
              </a:rPr>
              <a:t>Total</a:t>
            </a:r>
          </a:p>
        </p:txBody>
      </p:sp>
      <p:sp>
        <p:nvSpPr>
          <p:cNvPr id="10" name="Título 1"/>
          <p:cNvSpPr txBox="1">
            <a:spLocks noGrp="1"/>
          </p:cNvSpPr>
          <p:nvPr>
            <p:ph type="body" sz="quarter" idx="29"/>
          </p:nvPr>
        </p:nvSpPr>
        <p:spPr>
          <a:xfrm>
            <a:off x="585952" y="287223"/>
            <a:ext cx="23074147" cy="9428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/>
            <a:r>
              <a:rPr lang="es-MX" dirty="0">
                <a:latin typeface="Helvetica Neue Medium"/>
              </a:rPr>
              <a:t>2</a:t>
            </a:r>
            <a:r>
              <a:rPr lang="es-MX" sz="6000" dirty="0">
                <a:latin typeface="Helvetica Neue Medium"/>
              </a:rPr>
              <a:t>. Resultados </a:t>
            </a:r>
            <a:r>
              <a:rPr lang="es-MX" dirty="0">
                <a:latin typeface="Helvetica Neue Medium"/>
              </a:rPr>
              <a:t>del </a:t>
            </a:r>
            <a:r>
              <a:rPr lang="es-MX" sz="6000" dirty="0">
                <a:latin typeface="Helvetica Neue Medium"/>
              </a:rPr>
              <a:t>Cuestionario de Capacidades Operativas (CCO)</a:t>
            </a: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D2CAD9B9-4D75-47AA-8878-23E8C5FFC8B5}"/>
              </a:ext>
            </a:extLst>
          </p:cNvPr>
          <p:cNvSpPr txBox="1">
            <a:spLocks/>
          </p:cNvSpPr>
          <p:nvPr/>
        </p:nvSpPr>
        <p:spPr>
          <a:xfrm>
            <a:off x="478970" y="1531240"/>
            <a:ext cx="7861355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l" hangingPunct="1"/>
            <a:r>
              <a:rPr lang="es-MX" sz="5400" dirty="0">
                <a:solidFill>
                  <a:srgbClr val="00B050"/>
                </a:solidFill>
                <a:latin typeface="+mj-lt"/>
              </a:rPr>
              <a:t>Resultados Generales: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5</a:t>
            </a:fld>
            <a:endParaRPr lang="en-US" dirty="0"/>
          </a:p>
        </p:txBody>
      </p:sp>
      <p:graphicFrame>
        <p:nvGraphicFramePr>
          <p:cNvPr id="6" name="Gráfico 5">
            <a:extLst>
              <a:ext uri="{FF2B5EF4-FFF2-40B4-BE49-F238E27FC236}">
                <a16:creationId xmlns:a16="http://schemas.microsoft.com/office/drawing/2014/main" id="{00000000-0008-0000-0100-00000E08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34504949"/>
              </p:ext>
            </p:extLst>
          </p:nvPr>
        </p:nvGraphicFramePr>
        <p:xfrm>
          <a:off x="914400" y="2503712"/>
          <a:ext cx="22268996" cy="94705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FC12F0BC-2216-4BB2-8DA7-365272CD479C}"/>
              </a:ext>
            </a:extLst>
          </p:cNvPr>
          <p:cNvSpPr txBox="1">
            <a:spLocks/>
          </p:cNvSpPr>
          <p:nvPr/>
        </p:nvSpPr>
        <p:spPr>
          <a:xfrm>
            <a:off x="936168" y="1669518"/>
            <a:ext cx="9350832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l" hangingPunct="1"/>
            <a:r>
              <a:rPr lang="es-MX" sz="4400" dirty="0">
                <a:latin typeface="+mj-lt"/>
              </a:rPr>
              <a:t>Por Coordinaciones Estatales:</a:t>
            </a:r>
            <a:endParaRPr lang="es-MX" dirty="0">
              <a:latin typeface="+mj-lt"/>
            </a:endParaRPr>
          </a:p>
        </p:txBody>
      </p:sp>
      <p:sp>
        <p:nvSpPr>
          <p:cNvPr id="3" name="Title Text">
            <a:extLst>
              <a:ext uri="{FF2B5EF4-FFF2-40B4-BE49-F238E27FC236}">
                <a16:creationId xmlns:a16="http://schemas.microsoft.com/office/drawing/2014/main" id="{C4E7AB3D-7C28-4C43-86BF-908F5A5A8D0C}"/>
              </a:ext>
            </a:extLst>
          </p:cNvPr>
          <p:cNvSpPr txBox="1">
            <a:spLocks/>
          </p:cNvSpPr>
          <p:nvPr/>
        </p:nvSpPr>
        <p:spPr>
          <a:xfrm>
            <a:off x="478970" y="12233964"/>
            <a:ext cx="5119439" cy="771351"/>
          </a:xfrm>
          <a:custGeom>
            <a:avLst/>
            <a:gdLst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924886 w 4924886"/>
              <a:gd name="connsiteY2" fmla="*/ 942975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94145 w 4924886"/>
              <a:gd name="connsiteY2" fmla="*/ 942975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62431"/>
              <a:gd name="connsiteX1" fmla="*/ 4924886 w 4924886"/>
              <a:gd name="connsiteY1" fmla="*/ 0 h 962431"/>
              <a:gd name="connsiteX2" fmla="*/ 4419047 w 4924886"/>
              <a:gd name="connsiteY2" fmla="*/ 962431 h 962431"/>
              <a:gd name="connsiteX3" fmla="*/ 0 w 4924886"/>
              <a:gd name="connsiteY3" fmla="*/ 942975 h 962431"/>
              <a:gd name="connsiteX4" fmla="*/ 0 w 4924886"/>
              <a:gd name="connsiteY4" fmla="*/ 0 h 962431"/>
              <a:gd name="connsiteX0" fmla="*/ 0 w 4924886"/>
              <a:gd name="connsiteY0" fmla="*/ 0 h 962431"/>
              <a:gd name="connsiteX1" fmla="*/ 4924886 w 4924886"/>
              <a:gd name="connsiteY1" fmla="*/ 0 h 962431"/>
              <a:gd name="connsiteX2" fmla="*/ 4302315 w 4924886"/>
              <a:gd name="connsiteY2" fmla="*/ 962431 h 962431"/>
              <a:gd name="connsiteX3" fmla="*/ 0 w 4924886"/>
              <a:gd name="connsiteY3" fmla="*/ 942975 h 962431"/>
              <a:gd name="connsiteX4" fmla="*/ 0 w 4924886"/>
              <a:gd name="connsiteY4" fmla="*/ 0 h 962431"/>
              <a:gd name="connsiteX0" fmla="*/ 0 w 4924886"/>
              <a:gd name="connsiteY0" fmla="*/ 0 h 942976"/>
              <a:gd name="connsiteX1" fmla="*/ 4924886 w 4924886"/>
              <a:gd name="connsiteY1" fmla="*/ 0 h 942976"/>
              <a:gd name="connsiteX2" fmla="*/ 4302315 w 4924886"/>
              <a:gd name="connsiteY2" fmla="*/ 933373 h 942976"/>
              <a:gd name="connsiteX3" fmla="*/ 0 w 4924886"/>
              <a:gd name="connsiteY3" fmla="*/ 942975 h 942976"/>
              <a:gd name="connsiteX4" fmla="*/ 0 w 4924886"/>
              <a:gd name="connsiteY4" fmla="*/ 0 h 942976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94145 w 4924886"/>
              <a:gd name="connsiteY2" fmla="*/ 904316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74689 w 4924886"/>
              <a:gd name="connsiteY2" fmla="*/ 904317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613600 w 4924886"/>
              <a:gd name="connsiteY2" fmla="*/ 904317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671966 w 4924886"/>
              <a:gd name="connsiteY2" fmla="*/ 933376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5119439"/>
              <a:gd name="connsiteY0" fmla="*/ 0 h 942975"/>
              <a:gd name="connsiteX1" fmla="*/ 5119439 w 5119439"/>
              <a:gd name="connsiteY1" fmla="*/ 0 h 942975"/>
              <a:gd name="connsiteX2" fmla="*/ 4671966 w 5119439"/>
              <a:gd name="connsiteY2" fmla="*/ 933376 h 942975"/>
              <a:gd name="connsiteX3" fmla="*/ 0 w 5119439"/>
              <a:gd name="connsiteY3" fmla="*/ 942975 h 942975"/>
              <a:gd name="connsiteX4" fmla="*/ 0 w 5119439"/>
              <a:gd name="connsiteY4" fmla="*/ 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439" h="942975">
                <a:moveTo>
                  <a:pt x="0" y="0"/>
                </a:moveTo>
                <a:lnTo>
                  <a:pt x="5119439" y="0"/>
                </a:lnTo>
                <a:lnTo>
                  <a:pt x="4671966" y="933376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solidFill>
            <a:srgbClr val="B9BBB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63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>
              <a:buFontTx/>
              <a:buNone/>
            </a:pPr>
            <a:r>
              <a:rPr lang="es-MX" sz="4400" b="1" dirty="0">
                <a:solidFill>
                  <a:srgbClr val="002F58"/>
                </a:solidFill>
                <a:cs typeface="Arial"/>
                <a:sym typeface="Arial"/>
              </a:rPr>
              <a:t>Total</a:t>
            </a:r>
          </a:p>
        </p:txBody>
      </p:sp>
      <p:sp>
        <p:nvSpPr>
          <p:cNvPr id="9" name="Título 1"/>
          <p:cNvSpPr txBox="1">
            <a:spLocks noGrp="1"/>
          </p:cNvSpPr>
          <p:nvPr>
            <p:ph type="body" sz="quarter" idx="29"/>
          </p:nvPr>
        </p:nvSpPr>
        <p:spPr>
          <a:xfrm>
            <a:off x="585952" y="287223"/>
            <a:ext cx="23074147" cy="9428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/>
            <a:r>
              <a:rPr lang="es-MX" dirty="0">
                <a:latin typeface="Helvetica Neue Medium"/>
              </a:rPr>
              <a:t>2</a:t>
            </a:r>
            <a:r>
              <a:rPr lang="es-MX" sz="6000" dirty="0">
                <a:latin typeface="Helvetica Neue Medium"/>
              </a:rPr>
              <a:t>. Resultados </a:t>
            </a:r>
            <a:r>
              <a:rPr lang="es-MX" dirty="0">
                <a:latin typeface="Helvetica Neue Medium"/>
              </a:rPr>
              <a:t>del </a:t>
            </a:r>
            <a:r>
              <a:rPr lang="es-MX" sz="6000" dirty="0">
                <a:latin typeface="Helvetica Neue Medium"/>
              </a:rPr>
              <a:t>Cuestionario de Capacidades Operativas (CCO)</a:t>
            </a:r>
          </a:p>
        </p:txBody>
      </p:sp>
    </p:spTree>
    <p:extLst>
      <p:ext uri="{BB962C8B-B14F-4D97-AF65-F5344CB8AC3E}">
        <p14:creationId xmlns:p14="http://schemas.microsoft.com/office/powerpoint/2010/main" val="234758735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6</a:t>
            </a:fld>
            <a:endParaRPr lang="en-US" dirty="0"/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00000000-0008-0000-0100-00000200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7012438"/>
              </p:ext>
            </p:extLst>
          </p:nvPr>
        </p:nvGraphicFramePr>
        <p:xfrm>
          <a:off x="4091440" y="3196849"/>
          <a:ext cx="15958457" cy="868679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01E663C2-EC6B-4AB2-8F2D-AA6E87F67DAE}"/>
              </a:ext>
            </a:extLst>
          </p:cNvPr>
          <p:cNvSpPr txBox="1">
            <a:spLocks/>
          </p:cNvSpPr>
          <p:nvPr/>
        </p:nvSpPr>
        <p:spPr>
          <a:xfrm>
            <a:off x="4113211" y="2287811"/>
            <a:ext cx="7861355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l" hangingPunct="1"/>
            <a:r>
              <a:rPr lang="es-MX" sz="4400" dirty="0">
                <a:latin typeface="+mj-lt"/>
              </a:rPr>
              <a:t>Por Oficinas enlaces:</a:t>
            </a:r>
            <a:endParaRPr lang="es-MX" dirty="0">
              <a:latin typeface="+mj-lt"/>
            </a:endParaRPr>
          </a:p>
        </p:txBody>
      </p:sp>
      <p:sp>
        <p:nvSpPr>
          <p:cNvPr id="3" name="Title Text">
            <a:extLst>
              <a:ext uri="{FF2B5EF4-FFF2-40B4-BE49-F238E27FC236}">
                <a16:creationId xmlns:a16="http://schemas.microsoft.com/office/drawing/2014/main" id="{AEF7F4E8-A05B-4C19-A3AC-A02D2353BD43}"/>
              </a:ext>
            </a:extLst>
          </p:cNvPr>
          <p:cNvSpPr txBox="1">
            <a:spLocks/>
          </p:cNvSpPr>
          <p:nvPr/>
        </p:nvSpPr>
        <p:spPr>
          <a:xfrm>
            <a:off x="478970" y="12233964"/>
            <a:ext cx="5119439" cy="771351"/>
          </a:xfrm>
          <a:custGeom>
            <a:avLst/>
            <a:gdLst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924886 w 4924886"/>
              <a:gd name="connsiteY2" fmla="*/ 942975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94145 w 4924886"/>
              <a:gd name="connsiteY2" fmla="*/ 942975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62431"/>
              <a:gd name="connsiteX1" fmla="*/ 4924886 w 4924886"/>
              <a:gd name="connsiteY1" fmla="*/ 0 h 962431"/>
              <a:gd name="connsiteX2" fmla="*/ 4419047 w 4924886"/>
              <a:gd name="connsiteY2" fmla="*/ 962431 h 962431"/>
              <a:gd name="connsiteX3" fmla="*/ 0 w 4924886"/>
              <a:gd name="connsiteY3" fmla="*/ 942975 h 962431"/>
              <a:gd name="connsiteX4" fmla="*/ 0 w 4924886"/>
              <a:gd name="connsiteY4" fmla="*/ 0 h 962431"/>
              <a:gd name="connsiteX0" fmla="*/ 0 w 4924886"/>
              <a:gd name="connsiteY0" fmla="*/ 0 h 962431"/>
              <a:gd name="connsiteX1" fmla="*/ 4924886 w 4924886"/>
              <a:gd name="connsiteY1" fmla="*/ 0 h 962431"/>
              <a:gd name="connsiteX2" fmla="*/ 4302315 w 4924886"/>
              <a:gd name="connsiteY2" fmla="*/ 962431 h 962431"/>
              <a:gd name="connsiteX3" fmla="*/ 0 w 4924886"/>
              <a:gd name="connsiteY3" fmla="*/ 942975 h 962431"/>
              <a:gd name="connsiteX4" fmla="*/ 0 w 4924886"/>
              <a:gd name="connsiteY4" fmla="*/ 0 h 962431"/>
              <a:gd name="connsiteX0" fmla="*/ 0 w 4924886"/>
              <a:gd name="connsiteY0" fmla="*/ 0 h 942976"/>
              <a:gd name="connsiteX1" fmla="*/ 4924886 w 4924886"/>
              <a:gd name="connsiteY1" fmla="*/ 0 h 942976"/>
              <a:gd name="connsiteX2" fmla="*/ 4302315 w 4924886"/>
              <a:gd name="connsiteY2" fmla="*/ 933373 h 942976"/>
              <a:gd name="connsiteX3" fmla="*/ 0 w 4924886"/>
              <a:gd name="connsiteY3" fmla="*/ 942975 h 942976"/>
              <a:gd name="connsiteX4" fmla="*/ 0 w 4924886"/>
              <a:gd name="connsiteY4" fmla="*/ 0 h 942976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94145 w 4924886"/>
              <a:gd name="connsiteY2" fmla="*/ 904316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74689 w 4924886"/>
              <a:gd name="connsiteY2" fmla="*/ 904317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613600 w 4924886"/>
              <a:gd name="connsiteY2" fmla="*/ 904317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671966 w 4924886"/>
              <a:gd name="connsiteY2" fmla="*/ 933376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5119439"/>
              <a:gd name="connsiteY0" fmla="*/ 0 h 942975"/>
              <a:gd name="connsiteX1" fmla="*/ 5119439 w 5119439"/>
              <a:gd name="connsiteY1" fmla="*/ 0 h 942975"/>
              <a:gd name="connsiteX2" fmla="*/ 4671966 w 5119439"/>
              <a:gd name="connsiteY2" fmla="*/ 933376 h 942975"/>
              <a:gd name="connsiteX3" fmla="*/ 0 w 5119439"/>
              <a:gd name="connsiteY3" fmla="*/ 942975 h 942975"/>
              <a:gd name="connsiteX4" fmla="*/ 0 w 5119439"/>
              <a:gd name="connsiteY4" fmla="*/ 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439" h="942975">
                <a:moveTo>
                  <a:pt x="0" y="0"/>
                </a:moveTo>
                <a:lnTo>
                  <a:pt x="5119439" y="0"/>
                </a:lnTo>
                <a:lnTo>
                  <a:pt x="4671966" y="933376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solidFill>
            <a:srgbClr val="B9BBB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63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>
              <a:buFontTx/>
              <a:buNone/>
            </a:pPr>
            <a:r>
              <a:rPr lang="es-MX" sz="4400" b="1" dirty="0">
                <a:solidFill>
                  <a:srgbClr val="002F58"/>
                </a:solidFill>
                <a:cs typeface="Arial"/>
                <a:sym typeface="Arial"/>
              </a:rPr>
              <a:t>Total</a:t>
            </a:r>
          </a:p>
        </p:txBody>
      </p:sp>
      <p:sp>
        <p:nvSpPr>
          <p:cNvPr id="9" name="Título 1"/>
          <p:cNvSpPr txBox="1">
            <a:spLocks noGrp="1"/>
          </p:cNvSpPr>
          <p:nvPr>
            <p:ph type="body" sz="quarter" idx="29"/>
          </p:nvPr>
        </p:nvSpPr>
        <p:spPr>
          <a:xfrm>
            <a:off x="585952" y="287223"/>
            <a:ext cx="23074147" cy="94281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lvl="0"/>
            <a:r>
              <a:rPr lang="es-MX" dirty="0">
                <a:latin typeface="Helvetica Neue Medium"/>
              </a:rPr>
              <a:t>2</a:t>
            </a:r>
            <a:r>
              <a:rPr lang="es-MX" sz="6000" dirty="0">
                <a:latin typeface="Helvetica Neue Medium"/>
              </a:rPr>
              <a:t>. Resultados </a:t>
            </a:r>
            <a:r>
              <a:rPr lang="es-MX" dirty="0">
                <a:latin typeface="Helvetica Neue Medium"/>
              </a:rPr>
              <a:t>del </a:t>
            </a:r>
            <a:r>
              <a:rPr lang="es-MX" sz="6000" dirty="0">
                <a:latin typeface="Helvetica Neue Medium"/>
              </a:rPr>
              <a:t>Cuestionario de Capacidades Operativas (CCO)</a:t>
            </a:r>
          </a:p>
        </p:txBody>
      </p:sp>
    </p:spTree>
    <p:extLst>
      <p:ext uri="{BB962C8B-B14F-4D97-AF65-F5344CB8AC3E}">
        <p14:creationId xmlns:p14="http://schemas.microsoft.com/office/powerpoint/2010/main" val="1999531875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7</a:t>
            </a:fld>
            <a:endParaRPr lang="en-US" dirty="0"/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4AFE80BC-5493-42A5-92D2-B5FD9F49D12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6917805"/>
              </p:ext>
            </p:extLst>
          </p:nvPr>
        </p:nvGraphicFramePr>
        <p:xfrm>
          <a:off x="446685" y="3919741"/>
          <a:ext cx="1152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ítulo 1">
            <a:extLst>
              <a:ext uri="{FF2B5EF4-FFF2-40B4-BE49-F238E27FC236}">
                <a16:creationId xmlns:a16="http://schemas.microsoft.com/office/drawing/2014/main" id="{EDBFB862-AF20-484F-950D-A652F7A6ADFD}"/>
              </a:ext>
            </a:extLst>
          </p:cNvPr>
          <p:cNvSpPr txBox="1">
            <a:spLocks/>
          </p:cNvSpPr>
          <p:nvPr/>
        </p:nvSpPr>
        <p:spPr>
          <a:xfrm>
            <a:off x="252823" y="2936657"/>
            <a:ext cx="7861355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es-MX" sz="4400" dirty="0">
                <a:latin typeface="+mj-lt"/>
              </a:rPr>
              <a:t>Por Direcciones Generales:</a:t>
            </a:r>
            <a:endParaRPr lang="es-MX" dirty="0">
              <a:latin typeface="+mj-lt"/>
            </a:endParaRPr>
          </a:p>
        </p:txBody>
      </p:sp>
      <p:sp>
        <p:nvSpPr>
          <p:cNvPr id="13" name="Título 1">
            <a:extLst>
              <a:ext uri="{FF2B5EF4-FFF2-40B4-BE49-F238E27FC236}">
                <a16:creationId xmlns:a16="http://schemas.microsoft.com/office/drawing/2014/main" id="{037BF77E-D8B4-4362-90A2-14141BA97378}"/>
              </a:ext>
            </a:extLst>
          </p:cNvPr>
          <p:cNvSpPr txBox="1">
            <a:spLocks/>
          </p:cNvSpPr>
          <p:nvPr/>
        </p:nvSpPr>
        <p:spPr>
          <a:xfrm>
            <a:off x="12365513" y="2931812"/>
            <a:ext cx="7861355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hangingPunct="1"/>
            <a:r>
              <a:rPr lang="es-MX" sz="4400" dirty="0">
                <a:latin typeface="+mj-lt"/>
              </a:rPr>
              <a:t>Por Direcciones</a:t>
            </a:r>
            <a:r>
              <a:rPr lang="es-MX" sz="4400" dirty="0"/>
              <a:t> Regionales: </a:t>
            </a:r>
            <a:endParaRPr lang="es-MX" dirty="0"/>
          </a:p>
        </p:txBody>
      </p:sp>
      <p:graphicFrame>
        <p:nvGraphicFramePr>
          <p:cNvPr id="14" name="Gráfico 13">
            <a:extLst>
              <a:ext uri="{FF2B5EF4-FFF2-40B4-BE49-F238E27FC236}">
                <a16:creationId xmlns:a16="http://schemas.microsoft.com/office/drawing/2014/main" id="{145E8778-2CDE-41B2-9D2E-B07098C6636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04990633"/>
              </p:ext>
            </p:extLst>
          </p:nvPr>
        </p:nvGraphicFramePr>
        <p:xfrm>
          <a:off x="12365513" y="3919741"/>
          <a:ext cx="11520000" cy="720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itle Text">
            <a:extLst>
              <a:ext uri="{FF2B5EF4-FFF2-40B4-BE49-F238E27FC236}">
                <a16:creationId xmlns:a16="http://schemas.microsoft.com/office/drawing/2014/main" id="{1B963B6F-30CD-4442-9797-B938CD659D6B}"/>
              </a:ext>
            </a:extLst>
          </p:cNvPr>
          <p:cNvSpPr txBox="1">
            <a:spLocks/>
          </p:cNvSpPr>
          <p:nvPr/>
        </p:nvSpPr>
        <p:spPr>
          <a:xfrm>
            <a:off x="478970" y="12233964"/>
            <a:ext cx="5119439" cy="771351"/>
          </a:xfrm>
          <a:custGeom>
            <a:avLst/>
            <a:gdLst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924886 w 4924886"/>
              <a:gd name="connsiteY2" fmla="*/ 942975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94145 w 4924886"/>
              <a:gd name="connsiteY2" fmla="*/ 942975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62431"/>
              <a:gd name="connsiteX1" fmla="*/ 4924886 w 4924886"/>
              <a:gd name="connsiteY1" fmla="*/ 0 h 962431"/>
              <a:gd name="connsiteX2" fmla="*/ 4419047 w 4924886"/>
              <a:gd name="connsiteY2" fmla="*/ 962431 h 962431"/>
              <a:gd name="connsiteX3" fmla="*/ 0 w 4924886"/>
              <a:gd name="connsiteY3" fmla="*/ 942975 h 962431"/>
              <a:gd name="connsiteX4" fmla="*/ 0 w 4924886"/>
              <a:gd name="connsiteY4" fmla="*/ 0 h 962431"/>
              <a:gd name="connsiteX0" fmla="*/ 0 w 4924886"/>
              <a:gd name="connsiteY0" fmla="*/ 0 h 962431"/>
              <a:gd name="connsiteX1" fmla="*/ 4924886 w 4924886"/>
              <a:gd name="connsiteY1" fmla="*/ 0 h 962431"/>
              <a:gd name="connsiteX2" fmla="*/ 4302315 w 4924886"/>
              <a:gd name="connsiteY2" fmla="*/ 962431 h 962431"/>
              <a:gd name="connsiteX3" fmla="*/ 0 w 4924886"/>
              <a:gd name="connsiteY3" fmla="*/ 942975 h 962431"/>
              <a:gd name="connsiteX4" fmla="*/ 0 w 4924886"/>
              <a:gd name="connsiteY4" fmla="*/ 0 h 962431"/>
              <a:gd name="connsiteX0" fmla="*/ 0 w 4924886"/>
              <a:gd name="connsiteY0" fmla="*/ 0 h 942976"/>
              <a:gd name="connsiteX1" fmla="*/ 4924886 w 4924886"/>
              <a:gd name="connsiteY1" fmla="*/ 0 h 942976"/>
              <a:gd name="connsiteX2" fmla="*/ 4302315 w 4924886"/>
              <a:gd name="connsiteY2" fmla="*/ 933373 h 942976"/>
              <a:gd name="connsiteX3" fmla="*/ 0 w 4924886"/>
              <a:gd name="connsiteY3" fmla="*/ 942975 h 942976"/>
              <a:gd name="connsiteX4" fmla="*/ 0 w 4924886"/>
              <a:gd name="connsiteY4" fmla="*/ 0 h 942976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94145 w 4924886"/>
              <a:gd name="connsiteY2" fmla="*/ 904316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74689 w 4924886"/>
              <a:gd name="connsiteY2" fmla="*/ 904317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613600 w 4924886"/>
              <a:gd name="connsiteY2" fmla="*/ 904317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671966 w 4924886"/>
              <a:gd name="connsiteY2" fmla="*/ 933376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5119439"/>
              <a:gd name="connsiteY0" fmla="*/ 0 h 942975"/>
              <a:gd name="connsiteX1" fmla="*/ 5119439 w 5119439"/>
              <a:gd name="connsiteY1" fmla="*/ 0 h 942975"/>
              <a:gd name="connsiteX2" fmla="*/ 4671966 w 5119439"/>
              <a:gd name="connsiteY2" fmla="*/ 933376 h 942975"/>
              <a:gd name="connsiteX3" fmla="*/ 0 w 5119439"/>
              <a:gd name="connsiteY3" fmla="*/ 942975 h 942975"/>
              <a:gd name="connsiteX4" fmla="*/ 0 w 5119439"/>
              <a:gd name="connsiteY4" fmla="*/ 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439" h="942975">
                <a:moveTo>
                  <a:pt x="0" y="0"/>
                </a:moveTo>
                <a:lnTo>
                  <a:pt x="5119439" y="0"/>
                </a:lnTo>
                <a:lnTo>
                  <a:pt x="4671966" y="933376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solidFill>
            <a:srgbClr val="B9BBB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>
            <a:lvl1pPr marL="63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>
              <a:buFontTx/>
              <a:buNone/>
            </a:pPr>
            <a:r>
              <a:rPr lang="es-MX" sz="4400" b="1" dirty="0">
                <a:solidFill>
                  <a:srgbClr val="002F58"/>
                </a:solidFill>
                <a:cs typeface="Arial"/>
                <a:sym typeface="Arial"/>
              </a:rPr>
              <a:t>Apartado 1</a:t>
            </a:r>
          </a:p>
        </p:txBody>
      </p:sp>
      <p:sp>
        <p:nvSpPr>
          <p:cNvPr id="9" name="Título 1"/>
          <p:cNvSpPr txBox="1">
            <a:spLocks/>
          </p:cNvSpPr>
          <p:nvPr/>
        </p:nvSpPr>
        <p:spPr>
          <a:xfrm>
            <a:off x="585952" y="287223"/>
            <a:ext cx="23074147" cy="94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6000" b="1" kern="1200">
                <a:solidFill>
                  <a:srgbClr val="092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  <a:sym typeface="Arial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latin typeface="Helvetica Neue Medium"/>
              </a:rPr>
              <a:t>2.1 Módulo de recursos materiales e inmuebles</a:t>
            </a:r>
          </a:p>
        </p:txBody>
      </p:sp>
      <p:sp>
        <p:nvSpPr>
          <p:cNvPr id="15" name="Título 1">
            <a:extLst>
              <a:ext uri="{FF2B5EF4-FFF2-40B4-BE49-F238E27FC236}">
                <a16:creationId xmlns:a16="http://schemas.microsoft.com/office/drawing/2014/main" id="{D2CAD9B9-4D75-47AA-8878-23E8C5FFC8B5}"/>
              </a:ext>
            </a:extLst>
          </p:cNvPr>
          <p:cNvSpPr txBox="1">
            <a:spLocks/>
          </p:cNvSpPr>
          <p:nvPr/>
        </p:nvSpPr>
        <p:spPr>
          <a:xfrm>
            <a:off x="478970" y="1822434"/>
            <a:ext cx="7861355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l" hangingPunct="1"/>
            <a:r>
              <a:rPr lang="es-MX" sz="5400" dirty="0">
                <a:solidFill>
                  <a:srgbClr val="00B050"/>
                </a:solidFill>
                <a:latin typeface="+mj-lt"/>
              </a:rPr>
              <a:t>Resultados</a:t>
            </a:r>
          </a:p>
        </p:txBody>
      </p:sp>
    </p:spTree>
    <p:extLst>
      <p:ext uri="{BB962C8B-B14F-4D97-AF65-F5344CB8AC3E}">
        <p14:creationId xmlns:p14="http://schemas.microsoft.com/office/powerpoint/2010/main" val="4174747052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número de diapositiva 1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en-US" smtClean="0"/>
              <a:t>8</a:t>
            </a:fld>
            <a:endParaRPr lang="en-US" dirty="0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EDBFB862-AF20-484F-950D-A652F7A6ADFD}"/>
              </a:ext>
            </a:extLst>
          </p:cNvPr>
          <p:cNvSpPr txBox="1">
            <a:spLocks/>
          </p:cNvSpPr>
          <p:nvPr/>
        </p:nvSpPr>
        <p:spPr>
          <a:xfrm>
            <a:off x="585952" y="2013582"/>
            <a:ext cx="7861355" cy="10436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>
            <a:lvl1pPr marL="0" marR="0" indent="0" algn="ctr" defTabSz="825500" rtl="0" latinLnBrk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000" b="1" i="0" u="none" strike="noStrike" cap="none" spc="0" baseline="0">
                <a:ln>
                  <a:noFill/>
                </a:ln>
                <a:solidFill>
                  <a:srgbClr val="002F58"/>
                </a:solidFill>
                <a:uFillTx/>
                <a:latin typeface="Arial"/>
                <a:ea typeface="Arial"/>
                <a:cs typeface="Arial"/>
                <a:sym typeface="Arial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l" hangingPunct="1"/>
            <a:r>
              <a:rPr lang="es-MX" sz="5400" dirty="0">
                <a:solidFill>
                  <a:srgbClr val="00B050"/>
                </a:solidFill>
                <a:latin typeface="+mj-lt"/>
              </a:rPr>
              <a:t>Puntos de atención</a:t>
            </a:r>
          </a:p>
        </p:txBody>
      </p:sp>
      <p:sp>
        <p:nvSpPr>
          <p:cNvPr id="9" name="Body Level One…">
            <a:extLst>
              <a:ext uri="{FF2B5EF4-FFF2-40B4-BE49-F238E27FC236}">
                <a16:creationId xmlns:a16="http://schemas.microsoft.com/office/drawing/2014/main" id="{DFF878C6-0A6B-4EEF-A50E-893DBD70921D}"/>
              </a:ext>
            </a:extLst>
          </p:cNvPr>
          <p:cNvSpPr txBox="1">
            <a:spLocks/>
          </p:cNvSpPr>
          <p:nvPr/>
        </p:nvSpPr>
        <p:spPr>
          <a:xfrm>
            <a:off x="1060230" y="2740150"/>
            <a:ext cx="21267508" cy="8523921"/>
          </a:xfrm>
          <a:prstGeom prst="rect">
            <a:avLst/>
          </a:prstGeom>
        </p:spPr>
        <p:txBody>
          <a:bodyPr anchor="t">
            <a:noAutofit/>
          </a:bodyPr>
          <a:lstStyle>
            <a:lvl1pPr marL="63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27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>
                <a:srgbClr val="0174C8"/>
              </a:buClr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latinLnBrk="0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algn="just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es-MX" sz="1000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just">
              <a:buFont typeface="Wingdings" panose="05000000000000000000" pitchFamily="2" charset="2"/>
              <a:buChar char="§"/>
            </a:pPr>
            <a:r>
              <a:rPr lang="es-MX" sz="4400" b="1" dirty="0"/>
              <a:t>27.7%</a:t>
            </a:r>
            <a:r>
              <a:rPr lang="es-MX" sz="4400" dirty="0"/>
              <a:t>  de las oficinas contestó que existe una </a:t>
            </a:r>
            <a:r>
              <a:rPr lang="es-MX" sz="4400" b="1" dirty="0"/>
              <a:t>estructura logística </a:t>
            </a:r>
            <a:r>
              <a:rPr lang="es-MX" sz="4400" dirty="0"/>
              <a:t>eficiente solamente </a:t>
            </a:r>
            <a:r>
              <a:rPr lang="es-MX" sz="4400" b="1" dirty="0"/>
              <a:t>para algunos operativos o</a:t>
            </a:r>
            <a:r>
              <a:rPr lang="es-MX" sz="4400" dirty="0"/>
              <a:t> de plano </a:t>
            </a:r>
            <a:r>
              <a:rPr lang="es-MX" sz="4400" b="1" dirty="0"/>
              <a:t>no existe una estructura </a:t>
            </a:r>
            <a:r>
              <a:rPr lang="es-MX" sz="4400" dirty="0"/>
              <a:t>logística eficiente (Baja California, Chiapas, Jalisco, Puebla, Cd. Juárez, Chihuahua, Colima, México Poniente, Nayarit, Sonora, Veracruz, Yucatán y Piedras Negras) .</a:t>
            </a:r>
          </a:p>
          <a:p>
            <a:pPr algn="just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endParaRPr lang="es-MX" sz="4000" dirty="0">
              <a:solidFill>
                <a:schemeClr val="accent1">
                  <a:lumMod val="50000"/>
                </a:schemeClr>
              </a:solidFill>
              <a:latin typeface="Helvetica"/>
              <a:cs typeface="Helvetica"/>
            </a:endParaRPr>
          </a:p>
          <a:p>
            <a:pPr algn="just">
              <a:spcBef>
                <a:spcPts val="0"/>
              </a:spcBef>
              <a:buSzPct val="100000"/>
              <a:buFont typeface="Wingdings" panose="05000000000000000000" pitchFamily="2" charset="2"/>
              <a:buChar char="§"/>
            </a:pPr>
            <a:r>
              <a:rPr lang="es-MX" sz="4400" b="1" dirty="0"/>
              <a:t>9 </a:t>
            </a:r>
            <a:r>
              <a:rPr lang="es-MX" sz="4400" dirty="0"/>
              <a:t>Coordinaciones estatales consideran que </a:t>
            </a:r>
            <a:r>
              <a:rPr lang="es-MX" sz="4400" b="1" dirty="0"/>
              <a:t>no hay suficientes oficinas anexas </a:t>
            </a:r>
            <a:r>
              <a:rPr lang="es-MX" sz="4400" dirty="0"/>
              <a:t>establecidas en su entidad para facilitar los levantamientos en campo (Baja California Sur, Campeche, Colima, Oaxaca, Puebla, Querétaro, San Luis Potosí, Sinaloa y Sonora). </a:t>
            </a:r>
          </a:p>
        </p:txBody>
      </p:sp>
      <p:sp>
        <p:nvSpPr>
          <p:cNvPr id="3" name="Title Text">
            <a:extLst>
              <a:ext uri="{FF2B5EF4-FFF2-40B4-BE49-F238E27FC236}">
                <a16:creationId xmlns:a16="http://schemas.microsoft.com/office/drawing/2014/main" id="{DB4AD180-C82A-4E51-B78F-1CD253ABDC9C}"/>
              </a:ext>
            </a:extLst>
          </p:cNvPr>
          <p:cNvSpPr txBox="1">
            <a:spLocks/>
          </p:cNvSpPr>
          <p:nvPr/>
        </p:nvSpPr>
        <p:spPr>
          <a:xfrm>
            <a:off x="478970" y="12233964"/>
            <a:ext cx="5119439" cy="771351"/>
          </a:xfrm>
          <a:custGeom>
            <a:avLst/>
            <a:gdLst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924886 w 4924886"/>
              <a:gd name="connsiteY2" fmla="*/ 942975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94145 w 4924886"/>
              <a:gd name="connsiteY2" fmla="*/ 942975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62431"/>
              <a:gd name="connsiteX1" fmla="*/ 4924886 w 4924886"/>
              <a:gd name="connsiteY1" fmla="*/ 0 h 962431"/>
              <a:gd name="connsiteX2" fmla="*/ 4419047 w 4924886"/>
              <a:gd name="connsiteY2" fmla="*/ 962431 h 962431"/>
              <a:gd name="connsiteX3" fmla="*/ 0 w 4924886"/>
              <a:gd name="connsiteY3" fmla="*/ 942975 h 962431"/>
              <a:gd name="connsiteX4" fmla="*/ 0 w 4924886"/>
              <a:gd name="connsiteY4" fmla="*/ 0 h 962431"/>
              <a:gd name="connsiteX0" fmla="*/ 0 w 4924886"/>
              <a:gd name="connsiteY0" fmla="*/ 0 h 962431"/>
              <a:gd name="connsiteX1" fmla="*/ 4924886 w 4924886"/>
              <a:gd name="connsiteY1" fmla="*/ 0 h 962431"/>
              <a:gd name="connsiteX2" fmla="*/ 4302315 w 4924886"/>
              <a:gd name="connsiteY2" fmla="*/ 962431 h 962431"/>
              <a:gd name="connsiteX3" fmla="*/ 0 w 4924886"/>
              <a:gd name="connsiteY3" fmla="*/ 942975 h 962431"/>
              <a:gd name="connsiteX4" fmla="*/ 0 w 4924886"/>
              <a:gd name="connsiteY4" fmla="*/ 0 h 962431"/>
              <a:gd name="connsiteX0" fmla="*/ 0 w 4924886"/>
              <a:gd name="connsiteY0" fmla="*/ 0 h 942976"/>
              <a:gd name="connsiteX1" fmla="*/ 4924886 w 4924886"/>
              <a:gd name="connsiteY1" fmla="*/ 0 h 942976"/>
              <a:gd name="connsiteX2" fmla="*/ 4302315 w 4924886"/>
              <a:gd name="connsiteY2" fmla="*/ 933373 h 942976"/>
              <a:gd name="connsiteX3" fmla="*/ 0 w 4924886"/>
              <a:gd name="connsiteY3" fmla="*/ 942975 h 942976"/>
              <a:gd name="connsiteX4" fmla="*/ 0 w 4924886"/>
              <a:gd name="connsiteY4" fmla="*/ 0 h 942976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94145 w 4924886"/>
              <a:gd name="connsiteY2" fmla="*/ 904316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574689 w 4924886"/>
              <a:gd name="connsiteY2" fmla="*/ 904317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613600 w 4924886"/>
              <a:gd name="connsiteY2" fmla="*/ 904317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4924886"/>
              <a:gd name="connsiteY0" fmla="*/ 0 h 942975"/>
              <a:gd name="connsiteX1" fmla="*/ 4924886 w 4924886"/>
              <a:gd name="connsiteY1" fmla="*/ 0 h 942975"/>
              <a:gd name="connsiteX2" fmla="*/ 4671966 w 4924886"/>
              <a:gd name="connsiteY2" fmla="*/ 933376 h 942975"/>
              <a:gd name="connsiteX3" fmla="*/ 0 w 4924886"/>
              <a:gd name="connsiteY3" fmla="*/ 942975 h 942975"/>
              <a:gd name="connsiteX4" fmla="*/ 0 w 4924886"/>
              <a:gd name="connsiteY4" fmla="*/ 0 h 942975"/>
              <a:gd name="connsiteX0" fmla="*/ 0 w 5119439"/>
              <a:gd name="connsiteY0" fmla="*/ 0 h 942975"/>
              <a:gd name="connsiteX1" fmla="*/ 5119439 w 5119439"/>
              <a:gd name="connsiteY1" fmla="*/ 0 h 942975"/>
              <a:gd name="connsiteX2" fmla="*/ 4671966 w 5119439"/>
              <a:gd name="connsiteY2" fmla="*/ 933376 h 942975"/>
              <a:gd name="connsiteX3" fmla="*/ 0 w 5119439"/>
              <a:gd name="connsiteY3" fmla="*/ 942975 h 942975"/>
              <a:gd name="connsiteX4" fmla="*/ 0 w 5119439"/>
              <a:gd name="connsiteY4" fmla="*/ 0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19439" h="942975">
                <a:moveTo>
                  <a:pt x="0" y="0"/>
                </a:moveTo>
                <a:lnTo>
                  <a:pt x="5119439" y="0"/>
                </a:lnTo>
                <a:lnTo>
                  <a:pt x="4671966" y="933376"/>
                </a:lnTo>
                <a:lnTo>
                  <a:pt x="0" y="942975"/>
                </a:lnTo>
                <a:lnTo>
                  <a:pt x="0" y="0"/>
                </a:lnTo>
                <a:close/>
              </a:path>
            </a:pathLst>
          </a:custGeom>
          <a:solidFill>
            <a:srgbClr val="B9BBBB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marL="63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1pPr>
            <a:lvl2pPr marL="127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2pPr>
            <a:lvl3pPr marL="190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3pPr>
            <a:lvl4pPr marL="254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4pPr>
            <a:lvl5pPr marL="317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5pPr>
            <a:lvl6pPr marL="381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6pPr>
            <a:lvl7pPr marL="444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7pPr>
            <a:lvl8pPr marL="5080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8pPr>
            <a:lvl9pPr marL="5715000" marR="0" indent="-635000" algn="l" defTabSz="825500" rtl="0" eaLnBrk="1" latinLnBrk="0" hangingPunct="1">
              <a:lnSpc>
                <a:spcPct val="100000"/>
              </a:lnSpc>
              <a:spcBef>
                <a:spcPts val="5900"/>
              </a:spcBef>
              <a:spcAft>
                <a:spcPts val="0"/>
              </a:spcAft>
              <a:buClrTx/>
              <a:buSzPct val="125000"/>
              <a:buFontTx/>
              <a:buChar char="•"/>
              <a:tabLst/>
              <a:defRPr sz="4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+mj-lt"/>
                <a:ea typeface="+mj-ea"/>
                <a:cs typeface="+mj-cs"/>
                <a:sym typeface="Helvetica Neue"/>
              </a:defRPr>
            </a:lvl9pPr>
          </a:lstStyle>
          <a:p>
            <a:pPr marL="0" indent="0">
              <a:buFontTx/>
              <a:buNone/>
            </a:pPr>
            <a:r>
              <a:rPr lang="es-MX" sz="4400" b="1" dirty="0">
                <a:solidFill>
                  <a:srgbClr val="002F58"/>
                </a:solidFill>
                <a:cs typeface="Arial"/>
                <a:sym typeface="Arial"/>
              </a:rPr>
              <a:t>Apartado 1</a:t>
            </a: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85952" y="287223"/>
            <a:ext cx="23074147" cy="942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828800" rtl="0" eaLnBrk="1" latinLnBrk="0" hangingPunct="1">
              <a:lnSpc>
                <a:spcPct val="90000"/>
              </a:lnSpc>
              <a:spcBef>
                <a:spcPts val="0"/>
              </a:spcBef>
              <a:buSzTx/>
              <a:buFont typeface="Arial" panose="020B0604020202020204" pitchFamily="34" charset="0"/>
              <a:buNone/>
              <a:defRPr sz="6000" b="1" kern="1200">
                <a:solidFill>
                  <a:srgbClr val="092F5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Arial"/>
                <a:cs typeface="Arial"/>
                <a:sym typeface="Arial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MX" dirty="0">
                <a:latin typeface="Helvetica Neue Medium"/>
              </a:rPr>
              <a:t>2.1 Módulo de recursos materiales e inmuebles</a:t>
            </a:r>
          </a:p>
        </p:txBody>
      </p:sp>
    </p:spTree>
    <p:extLst>
      <p:ext uri="{BB962C8B-B14F-4D97-AF65-F5344CB8AC3E}">
        <p14:creationId xmlns:p14="http://schemas.microsoft.com/office/powerpoint/2010/main" val="457106040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ersonalizado 1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ítulo texto">
  <a:themeElements>
    <a:clrScheme name="Título tex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Personalizado 1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Título tex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3.xml><?xml version="1.0" encoding="utf-8"?>
<a:theme xmlns:a="http://schemas.openxmlformats.org/drawingml/2006/main" name="Título texto">
  <a:themeElements>
    <a:clrScheme name="Título texto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Título texto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Título text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EC40CABABA33409D6916A3A76EAC01" ma:contentTypeVersion="7" ma:contentTypeDescription="Create a new document." ma:contentTypeScope="" ma:versionID="80cc5d44e19f2ca89eac284eb3e3ad91">
  <xsd:schema xmlns:xsd="http://www.w3.org/2001/XMLSchema" xmlns:xs="http://www.w3.org/2001/XMLSchema" xmlns:p="http://schemas.microsoft.com/office/2006/metadata/properties" xmlns:ns3="87bbac13-ece3-40a3-94d9-1a67ac19d838" xmlns:ns4="51a8f4c5-2034-49fa-b0b2-0b2a3d346265" targetNamespace="http://schemas.microsoft.com/office/2006/metadata/properties" ma:root="true" ma:fieldsID="0e8693fa1545d9aa79f603a8e2687e0c" ns3:_="" ns4:_="">
    <xsd:import namespace="87bbac13-ece3-40a3-94d9-1a67ac19d838"/>
    <xsd:import namespace="51a8f4c5-2034-49fa-b0b2-0b2a3d3462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bbac13-ece3-40a3-94d9-1a67ac19d8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1a8f4c5-2034-49fa-b0b2-0b2a3d34626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74A3C95-C3BD-42F0-84F1-8ADD682C47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7bbac13-ece3-40a3-94d9-1a67ac19d838"/>
    <ds:schemaRef ds:uri="51a8f4c5-2034-49fa-b0b2-0b2a3d3462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4D8B350-B61C-4E41-88CE-3C866BEDD99C}">
  <ds:schemaRefs>
    <ds:schemaRef ds:uri="http://schemas.microsoft.com/office/2006/documentManagement/types"/>
    <ds:schemaRef ds:uri="51a8f4c5-2034-49fa-b0b2-0b2a3d346265"/>
    <ds:schemaRef ds:uri="http://purl.org/dc/elements/1.1/"/>
    <ds:schemaRef ds:uri="http://schemas.microsoft.com/office/2006/metadata/properties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87bbac13-ece3-40a3-94d9-1a67ac19d838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40EA723D-A6B9-4A9D-8B8A-9FDE31E8D41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PlantillaINEGI_Manual2019_azul</Template>
  <TotalTime>2725</TotalTime>
  <Words>952</Words>
  <Application>Microsoft Office PowerPoint</Application>
  <PresentationFormat>Personalizado</PresentationFormat>
  <Paragraphs>128</Paragraphs>
  <Slides>18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18</vt:i4>
      </vt:variant>
    </vt:vector>
  </HeadingPairs>
  <TitlesOfParts>
    <vt:vector size="27" baseType="lpstr">
      <vt:lpstr>Arial</vt:lpstr>
      <vt:lpstr>Calibri</vt:lpstr>
      <vt:lpstr>Helvetica</vt:lpstr>
      <vt:lpstr>Helvetica Neue</vt:lpstr>
      <vt:lpstr>Helvetica Neue Medium</vt:lpstr>
      <vt:lpstr>Times New Roman</vt:lpstr>
      <vt:lpstr>Wingdings</vt:lpstr>
      <vt:lpstr>Diseño personalizado</vt:lpstr>
      <vt:lpstr>1_Título texto</vt:lpstr>
      <vt:lpstr>Cuestionario de Capacidades Operativas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</dc:title>
  <dc:creator>INEGI</dc:creator>
  <cp:lastModifiedBy>BOYER ALEXANDRA STEPHANIE</cp:lastModifiedBy>
  <cp:revision>108</cp:revision>
  <cp:lastPrinted>2020-09-29T16:49:41Z</cp:lastPrinted>
  <dcterms:modified xsi:type="dcterms:W3CDTF">2020-09-29T22:23:09Z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0x01010034EC40CABABA33409D6916A3A76EAC01</vt:lpwstr>
  </property>
</Properties>
</file>